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57" r:id="rId4"/>
    <p:sldId id="273" r:id="rId5"/>
    <p:sldId id="304" r:id="rId6"/>
    <p:sldId id="291" r:id="rId7"/>
    <p:sldId id="293" r:id="rId8"/>
    <p:sldId id="295" r:id="rId9"/>
    <p:sldId id="294" r:id="rId10"/>
    <p:sldId id="274" r:id="rId11"/>
    <p:sldId id="310" r:id="rId12"/>
    <p:sldId id="309" r:id="rId13"/>
    <p:sldId id="301" r:id="rId14"/>
    <p:sldId id="296" r:id="rId15"/>
    <p:sldId id="297" r:id="rId16"/>
    <p:sldId id="275" r:id="rId17"/>
    <p:sldId id="307" r:id="rId18"/>
    <p:sldId id="306" r:id="rId19"/>
    <p:sldId id="263" r:id="rId20"/>
    <p:sldId id="265" r:id="rId21"/>
    <p:sldId id="264" r:id="rId22"/>
    <p:sldId id="26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3" autoAdjust="0"/>
    <p:restoredTop sz="86413" autoAdjust="0"/>
  </p:normalViewPr>
  <p:slideViewPr>
    <p:cSldViewPr>
      <p:cViewPr varScale="1">
        <p:scale>
          <a:sx n="82" d="100"/>
          <a:sy n="82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49900;&#51652;&#49453;%20&#44284;&#51228;\&#46020;&#49884;&#44368;&#53685;&#51333;&#54633;&#44228;&#54925;\&#49436;&#50872;&#49884;%20&#44368;&#53685;&#51648;&#54364;%20&#52628;&#51060;\&#51333;&#54633;&#51648;&#54364;_&#50756;&#49457;12042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L:\&#49436;&#50872;&#49884;&#51221;&#44060;&#48156;&#50672;&#44396;&#50896;\005.%20&#46020;&#49884;&#44368;&#53685;&#51333;&#54633;&#44228;&#54925;%20&#49688;&#47549;%20&#50672;&#44396;\&#49436;&#50872;&#49884;%20&#44368;&#53685;&#51648;&#54364;%20&#52628;&#51060;\&#51333;&#54633;&#51648;&#54364;_&#50756;&#4945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49900;&#51652;&#49453;%20&#44284;&#51228;\&#46020;&#49884;&#44368;&#53685;&#51333;&#54633;&#44228;&#54925;\&#49436;&#50872;&#49884;%20&#44368;&#53685;&#51648;&#54364;%20&#52628;&#51060;\&#51333;&#54633;&#51648;&#54364;_&#50756;&#49457;1204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0.20364025209320175"/>
          <c:y val="0.15558656361414389"/>
          <c:w val="0.75852051792225106"/>
          <c:h val="0.626958115764915"/>
        </c:manualLayout>
      </c:layout>
      <c:lineChart>
        <c:grouping val="standard"/>
        <c:ser>
          <c:idx val="0"/>
          <c:order val="0"/>
          <c:tx>
            <c:strRef>
              <c:f>'장래목적통행 예측'!$J$3</c:f>
              <c:strCache>
                <c:ptCount val="1"/>
                <c:pt idx="0">
                  <c:v>서울↔서울(천통행/일)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chemeClr val="accent1"/>
              </a:solidFill>
            </c:spPr>
          </c:marker>
          <c:cat>
            <c:numRef>
              <c:f>'장래목적통행 예측'!$K$2:$Q$2</c:f>
              <c:numCache>
                <c:formatCode>General</c:formatCode>
                <c:ptCount val="7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numCache>
            </c:numRef>
          </c:cat>
          <c:val>
            <c:numRef>
              <c:f>'장래목적통행 예측'!$K$3:$Q$3</c:f>
              <c:numCache>
                <c:formatCode>#,##0</c:formatCode>
                <c:ptCount val="7"/>
                <c:pt idx="0">
                  <c:v>20812</c:v>
                </c:pt>
                <c:pt idx="1">
                  <c:v>20755</c:v>
                </c:pt>
                <c:pt idx="2">
                  <c:v>19892</c:v>
                </c:pt>
                <c:pt idx="3">
                  <c:v>19181</c:v>
                </c:pt>
                <c:pt idx="4">
                  <c:v>18797</c:v>
                </c:pt>
                <c:pt idx="5">
                  <c:v>18150</c:v>
                </c:pt>
                <c:pt idx="6">
                  <c:v>17279</c:v>
                </c:pt>
              </c:numCache>
            </c:numRef>
          </c:val>
        </c:ser>
        <c:ser>
          <c:idx val="1"/>
          <c:order val="1"/>
          <c:tx>
            <c:strRef>
              <c:f>'장래목적통행 예측'!$J$7</c:f>
              <c:strCache>
                <c:ptCount val="1"/>
                <c:pt idx="0">
                  <c:v>서울-외곽(천통행/일)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F67D04"/>
              </a:solidFill>
              <a:ln>
                <a:noFill/>
              </a:ln>
            </c:spPr>
          </c:marker>
          <c:cat>
            <c:numRef>
              <c:f>'장래목적통행 예측'!$K$2:$Q$2</c:f>
              <c:numCache>
                <c:formatCode>General</c:formatCode>
                <c:ptCount val="7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numCache>
            </c:numRef>
          </c:cat>
          <c:val>
            <c:numRef>
              <c:f>'장래목적통행 예측'!$K$7:$Q$7</c:f>
              <c:numCache>
                <c:formatCode>General</c:formatCode>
                <c:ptCount val="7"/>
                <c:pt idx="0">
                  <c:v>7096</c:v>
                </c:pt>
                <c:pt idx="1">
                  <c:v>8060</c:v>
                </c:pt>
                <c:pt idx="2">
                  <c:v>9031</c:v>
                </c:pt>
                <c:pt idx="3">
                  <c:v>9542</c:v>
                </c:pt>
                <c:pt idx="4">
                  <c:v>9622</c:v>
                </c:pt>
                <c:pt idx="5">
                  <c:v>9554</c:v>
                </c:pt>
                <c:pt idx="6">
                  <c:v>9442</c:v>
                </c:pt>
              </c:numCache>
            </c:numRef>
          </c:val>
        </c:ser>
        <c:dLbls/>
        <c:marker val="1"/>
        <c:axId val="137217152"/>
        <c:axId val="137219072"/>
      </c:lineChart>
      <c:catAx>
        <c:axId val="137217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ko-KR"/>
                  <a:t>연도</a:t>
                </a:r>
              </a:p>
            </c:rich>
          </c:tx>
          <c:layout/>
        </c:title>
        <c:numFmt formatCode="General" sourceLinked="1"/>
        <c:tickLblPos val="nextTo"/>
        <c:crossAx val="137219072"/>
        <c:crosses val="autoZero"/>
        <c:auto val="1"/>
        <c:lblAlgn val="ctr"/>
        <c:lblOffset val="100"/>
      </c:catAx>
      <c:valAx>
        <c:axId val="137219072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총 통행량</a:t>
                </a:r>
              </a:p>
            </c:rich>
          </c:tx>
          <c:layout>
            <c:manualLayout>
              <c:xMode val="edge"/>
              <c:yMode val="edge"/>
              <c:x val="1.2025179020512877E-2"/>
              <c:y val="0.36803707416347681"/>
            </c:manualLayout>
          </c:layout>
        </c:title>
        <c:numFmt formatCode="#,##0;\-#,##0" sourceLinked="0"/>
        <c:tickLblPos val="nextTo"/>
        <c:txPr>
          <a:bodyPr rot="0"/>
          <a:lstStyle/>
          <a:p>
            <a:pPr>
              <a:defRPr/>
            </a:pPr>
            <a:endParaRPr lang="ko-KR"/>
          </a:p>
        </c:txPr>
        <c:crossAx val="137217152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0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lineChart>
        <c:grouping val="standard"/>
        <c:ser>
          <c:idx val="0"/>
          <c:order val="0"/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F67D04"/>
              </a:solidFill>
              <a:ln>
                <a:noFill/>
              </a:ln>
            </c:spPr>
          </c:marker>
          <c:cat>
            <c:numRef>
              <c:f>추세!$C$11:$I$11</c:f>
              <c:numCache>
                <c:formatCode>General</c:formatCode>
                <c:ptCount val="7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</c:numCache>
            </c:numRef>
          </c:cat>
          <c:val>
            <c:numRef>
              <c:f>추세!$C$13:$I$13</c:f>
              <c:numCache>
                <c:formatCode>0.0%</c:formatCode>
                <c:ptCount val="7"/>
                <c:pt idx="0">
                  <c:v>5.4028088058169714E-2</c:v>
                </c:pt>
                <c:pt idx="1">
                  <c:v>7.1467584163315903E-2</c:v>
                </c:pt>
                <c:pt idx="2">
                  <c:v>9.5274648910821547E-2</c:v>
                </c:pt>
                <c:pt idx="3">
                  <c:v>0.1189060106199968</c:v>
                </c:pt>
                <c:pt idx="4">
                  <c:v>0.14860288687397621</c:v>
                </c:pt>
                <c:pt idx="5">
                  <c:v>0.18838142777583144</c:v>
                </c:pt>
                <c:pt idx="6">
                  <c:v>0.22329977775483525</c:v>
                </c:pt>
              </c:numCache>
            </c:numRef>
          </c:val>
        </c:ser>
        <c:dLbls/>
        <c:marker val="1"/>
        <c:axId val="137831552"/>
        <c:axId val="137833472"/>
      </c:lineChart>
      <c:catAx>
        <c:axId val="1378315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ko-KR"/>
                  <a:t>연도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137833472"/>
        <c:crosses val="autoZero"/>
        <c:auto val="1"/>
        <c:lblAlgn val="ctr"/>
        <c:lblOffset val="100"/>
      </c:catAx>
      <c:valAx>
        <c:axId val="137833472"/>
        <c:scaling>
          <c:orientation val="minMax"/>
          <c:min val="4.0000000000000022E-2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고령인구 비율</a:t>
                </a:r>
                <a:r>
                  <a:rPr lang="en-US"/>
                  <a:t>(%)</a:t>
                </a:r>
                <a:endParaRPr lang="ko-KR"/>
              </a:p>
            </c:rich>
          </c:tx>
          <c:layout/>
        </c:title>
        <c:numFmt formatCode="0%" sourceLinked="0"/>
        <c:tickLblPos val="nextTo"/>
        <c:crossAx val="1378315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100">
          <a:latin typeface="HY울릉도M" pitchFamily="18" charset="-127"/>
          <a:ea typeface="HY울릉도M" pitchFamily="18" charset="-127"/>
        </a:defRPr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lineChart>
        <c:grouping val="standard"/>
        <c:ser>
          <c:idx val="0"/>
          <c:order val="0"/>
          <c:tx>
            <c:v>승용차 보유대수</c:v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marker>
          <c:cat>
            <c:numRef>
              <c:f>'승용차 보유대수 예측'!$B$2:$H$2</c:f>
              <c:numCache>
                <c:formatCode>General</c:formatCode>
                <c:ptCount val="7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numCache>
            </c:numRef>
          </c:cat>
          <c:val>
            <c:numRef>
              <c:f>'승용차 보유대수 예측'!$B$8:$H$8</c:f>
              <c:numCache>
                <c:formatCode>_-* #,##0_-;\-* #,##0_-;_-* "-"_-;_-@_-</c:formatCode>
                <c:ptCount val="7"/>
                <c:pt idx="0">
                  <c:v>2413.9560000000001</c:v>
                </c:pt>
                <c:pt idx="1">
                  <c:v>2792.4659999999999</c:v>
                </c:pt>
                <c:pt idx="2">
                  <c:v>3004.3629999999998</c:v>
                </c:pt>
                <c:pt idx="3">
                  <c:v>3188.4580000000001</c:v>
                </c:pt>
                <c:pt idx="4">
                  <c:v>3331.4780000000001</c:v>
                </c:pt>
                <c:pt idx="5">
                  <c:v>3421.7339999999999</c:v>
                </c:pt>
                <c:pt idx="6">
                  <c:v>3452.6979999999999</c:v>
                </c:pt>
              </c:numCache>
            </c:numRef>
          </c:val>
        </c:ser>
        <c:dLbls/>
        <c:marker val="1"/>
        <c:axId val="137149440"/>
        <c:axId val="137155712"/>
      </c:lineChart>
      <c:lineChart>
        <c:grouping val="standard"/>
        <c:ser>
          <c:idx val="1"/>
          <c:order val="1"/>
          <c:tx>
            <c:v>가구당 승용차 보유대수</c:v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F67D04"/>
              </a:solidFill>
            </c:spPr>
          </c:marker>
          <c:cat>
            <c:numRef>
              <c:f>'승용차 보유대수 예측'!$B$2:$H$2</c:f>
              <c:numCache>
                <c:formatCode>General</c:formatCode>
                <c:ptCount val="7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numCache>
            </c:numRef>
          </c:cat>
          <c:val>
            <c:numRef>
              <c:f>'승용차 보유대수 예측'!$B$14:$H$14</c:f>
              <c:numCache>
                <c:formatCode>General</c:formatCode>
                <c:ptCount val="7"/>
                <c:pt idx="0">
                  <c:v>0.69000000000000061</c:v>
                </c:pt>
                <c:pt idx="1">
                  <c:v>0.73000000000000065</c:v>
                </c:pt>
                <c:pt idx="2">
                  <c:v>0.75000000000000622</c:v>
                </c:pt>
                <c:pt idx="3">
                  <c:v>0.7700000000000069</c:v>
                </c:pt>
                <c:pt idx="4">
                  <c:v>0.79</c:v>
                </c:pt>
                <c:pt idx="5">
                  <c:v>0.82000000000000062</c:v>
                </c:pt>
                <c:pt idx="6">
                  <c:v>0.85000000000000064</c:v>
                </c:pt>
              </c:numCache>
            </c:numRef>
          </c:val>
        </c:ser>
        <c:dLbls/>
        <c:marker val="1"/>
        <c:axId val="138028160"/>
        <c:axId val="137157632"/>
      </c:lineChart>
      <c:catAx>
        <c:axId val="137149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ko-KR"/>
                  <a:t>연도</a:t>
                </a:r>
              </a:p>
            </c:rich>
          </c:tx>
          <c:layout/>
        </c:title>
        <c:numFmt formatCode="General" sourceLinked="1"/>
        <c:tickLblPos val="nextTo"/>
        <c:crossAx val="137155712"/>
        <c:crosses val="autoZero"/>
        <c:auto val="1"/>
        <c:lblAlgn val="ctr"/>
        <c:lblOffset val="100"/>
      </c:catAx>
      <c:valAx>
        <c:axId val="137155712"/>
        <c:scaling>
          <c:orientation val="minMax"/>
          <c:min val="2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승용차 보유대수</a:t>
                </a:r>
                <a:r>
                  <a:rPr lang="en-US"/>
                  <a:t>(</a:t>
                </a:r>
                <a:r>
                  <a:rPr lang="ko-KR"/>
                  <a:t>천대</a:t>
                </a:r>
                <a:r>
                  <a:rPr lang="en-US"/>
                  <a:t>)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3.288241042897385E-2"/>
              <c:y val="0.16885939441072384"/>
            </c:manualLayout>
          </c:layout>
        </c:title>
        <c:numFmt formatCode="_-* #,##0_-;\-* #,##0_-;_-* &quot;-&quot;_-;_-@_-" sourceLinked="1"/>
        <c:tickLblPos val="nextTo"/>
        <c:crossAx val="137149440"/>
        <c:crosses val="autoZero"/>
        <c:crossBetween val="between"/>
      </c:valAx>
      <c:valAx>
        <c:axId val="137157632"/>
        <c:scaling>
          <c:orientation val="minMax"/>
          <c:min val="0.60000000000000064"/>
        </c:scaling>
        <c:axPos val="r"/>
        <c:title>
          <c:tx>
            <c:rich>
              <a:bodyPr rot="5400000" vert="horz"/>
              <a:lstStyle/>
              <a:p>
                <a:pPr>
                  <a:defRPr/>
                </a:pPr>
                <a:r>
                  <a:rPr lang="ko-KR"/>
                  <a:t>가구당 승용차 보유대수</a:t>
                </a:r>
                <a:endParaRPr lang="en-US"/>
              </a:p>
              <a:p>
                <a:pPr>
                  <a:defRPr/>
                </a:pPr>
                <a:r>
                  <a:rPr lang="en-US"/>
                  <a:t>(</a:t>
                </a:r>
                <a:r>
                  <a:rPr lang="ko-KR"/>
                  <a:t>대</a:t>
                </a:r>
                <a:r>
                  <a:rPr lang="en-US"/>
                  <a:t>/</a:t>
                </a:r>
                <a:r>
                  <a:rPr lang="ko-KR"/>
                  <a:t>가구</a:t>
                </a:r>
                <a:r>
                  <a:rPr lang="en-US"/>
                  <a:t>)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0.89597201064289222"/>
              <c:y val="0.10472510630132123"/>
            </c:manualLayout>
          </c:layout>
        </c:title>
        <c:numFmt formatCode="General" sourceLinked="1"/>
        <c:tickLblPos val="nextTo"/>
        <c:crossAx val="138028160"/>
        <c:crosses val="max"/>
        <c:crossBetween val="between"/>
      </c:valAx>
      <c:catAx>
        <c:axId val="138028160"/>
        <c:scaling>
          <c:orientation val="minMax"/>
        </c:scaling>
        <c:delete val="1"/>
        <c:axPos val="b"/>
        <c:numFmt formatCode="General" sourceLinked="1"/>
        <c:tickLblPos val="none"/>
        <c:crossAx val="137157632"/>
        <c:crosses val="autoZero"/>
        <c:auto val="1"/>
        <c:lblAlgn val="ctr"/>
        <c:lblOffset val="100"/>
      </c:catAx>
    </c:plotArea>
    <c:legend>
      <c:legendPos val="t"/>
      <c:layout/>
    </c:legend>
    <c:plotVisOnly val="1"/>
    <c:dispBlanksAs val="gap"/>
  </c:chart>
  <c:txPr>
    <a:bodyPr/>
    <a:lstStyle/>
    <a:p>
      <a:pPr>
        <a:defRPr sz="1050"/>
      </a:pPr>
      <a:endParaRPr lang="ko-K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E6A54-5A36-437D-8954-FD484A4622A6}" type="doc">
      <dgm:prSet loTypeId="urn:microsoft.com/office/officeart/2005/8/layout/lProcess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F28E55-A2EA-43CF-B940-278715581C41}">
      <dgm:prSet phldrT="[Text]" custT="1"/>
      <dgm:spPr/>
      <dgm:t>
        <a:bodyPr/>
        <a:lstStyle/>
        <a:p>
          <a:endParaRPr lang="en-GB" sz="1200" dirty="0" smtClean="0">
            <a:latin typeface="Arial" pitchFamily="34" charset="0"/>
            <a:cs typeface="Arial" pitchFamily="34" charset="0"/>
          </a:endParaRPr>
        </a:p>
        <a:p>
          <a:endParaRPr lang="en-GB" sz="1200" dirty="0" smtClean="0">
            <a:latin typeface="Arial" pitchFamily="34" charset="0"/>
            <a:cs typeface="Arial" pitchFamily="34" charset="0"/>
          </a:endParaRPr>
        </a:p>
        <a:p>
          <a:endParaRPr lang="en-GB" sz="1200" dirty="0" smtClean="0">
            <a:latin typeface="Arial" pitchFamily="34" charset="0"/>
            <a:cs typeface="Arial" pitchFamily="34" charset="0"/>
          </a:endParaRPr>
        </a:p>
        <a:p>
          <a:r>
            <a:rPr lang="en-GB" sz="1200" dirty="0" smtClean="0">
              <a:latin typeface="Arial" pitchFamily="34" charset="0"/>
              <a:cs typeface="Arial" pitchFamily="34" charset="0"/>
            </a:rPr>
            <a:t>Mayoral Manifesto</a:t>
          </a:r>
        </a:p>
        <a:p>
          <a:r>
            <a:rPr lang="en-GB" sz="1200" b="0" dirty="0" smtClean="0">
              <a:latin typeface="Arial" pitchFamily="34" charset="0"/>
              <a:cs typeface="Arial" pitchFamily="34" charset="0"/>
            </a:rPr>
            <a:t>Spring 2008:</a:t>
          </a:r>
        </a:p>
        <a:p>
          <a:r>
            <a:rPr lang="en-GB" sz="1200" b="1" dirty="0" smtClean="0">
              <a:latin typeface="Arial" pitchFamily="34" charset="0"/>
              <a:cs typeface="Arial" pitchFamily="34" charset="0"/>
            </a:rPr>
            <a:t>‘A change for the better’</a:t>
          </a:r>
          <a:endParaRPr lang="en-GB" sz="1200" dirty="0">
            <a:latin typeface="Arial" pitchFamily="34" charset="0"/>
            <a:cs typeface="Arial" pitchFamily="34" charset="0"/>
          </a:endParaRPr>
        </a:p>
      </dgm:t>
    </dgm:pt>
    <dgm:pt modelId="{3A93FC82-6A0E-454E-AAB3-6B39D839DC68}" type="parTrans" cxnId="{659D2C44-5A8B-4566-9624-091D24C67CD6}">
      <dgm:prSet/>
      <dgm:spPr/>
      <dgm:t>
        <a:bodyPr/>
        <a:lstStyle/>
        <a:p>
          <a:endParaRPr lang="en-GB"/>
        </a:p>
      </dgm:t>
    </dgm:pt>
    <dgm:pt modelId="{3767A92F-2B31-4CB3-81C6-3B31AEC539F4}" type="sibTrans" cxnId="{659D2C44-5A8B-4566-9624-091D24C67CD6}">
      <dgm:prSet/>
      <dgm:spPr/>
      <dgm:t>
        <a:bodyPr/>
        <a:lstStyle/>
        <a:p>
          <a:endParaRPr lang="en-GB"/>
        </a:p>
      </dgm:t>
    </dgm:pt>
    <dgm:pt modelId="{B28C3551-399D-4D3A-923A-FCE1A8B2E8DF}">
      <dgm:prSet phldrT="[Text]" custT="1"/>
      <dgm:spPr/>
      <dgm:t>
        <a:bodyPr/>
        <a:lstStyle/>
        <a:p>
          <a:endParaRPr lang="en-GB" sz="1200" dirty="0" smtClean="0">
            <a:latin typeface="Arial" pitchFamily="34" charset="0"/>
            <a:cs typeface="Arial" pitchFamily="34" charset="0"/>
          </a:endParaRPr>
        </a:p>
        <a:p>
          <a:endParaRPr lang="en-GB" sz="1200" dirty="0" smtClean="0">
            <a:latin typeface="Arial" pitchFamily="34" charset="0"/>
            <a:cs typeface="Arial" pitchFamily="34" charset="0"/>
          </a:endParaRPr>
        </a:p>
        <a:p>
          <a:endParaRPr lang="en-GB" sz="1200" dirty="0" smtClean="0">
            <a:latin typeface="Arial" pitchFamily="34" charset="0"/>
            <a:cs typeface="Arial" pitchFamily="34" charset="0"/>
          </a:endParaRPr>
        </a:p>
        <a:p>
          <a:r>
            <a:rPr lang="en-GB" sz="1200" dirty="0" smtClean="0">
              <a:latin typeface="Arial" pitchFamily="34" charset="0"/>
              <a:cs typeface="Arial" pitchFamily="34" charset="0"/>
            </a:rPr>
            <a:t>“Direction of Travel” document:</a:t>
          </a:r>
        </a:p>
        <a:p>
          <a:r>
            <a:rPr lang="en-GB" sz="1200" b="0" dirty="0" smtClean="0">
              <a:latin typeface="Arial" pitchFamily="34" charset="0"/>
              <a:cs typeface="Arial" pitchFamily="34" charset="0"/>
            </a:rPr>
            <a:t>Nov 2008:</a:t>
          </a:r>
        </a:p>
        <a:p>
          <a:r>
            <a:rPr lang="en-GB" sz="1200" b="1" dirty="0" smtClean="0">
              <a:latin typeface="Arial" pitchFamily="34" charset="0"/>
              <a:cs typeface="Arial" pitchFamily="34" charset="0"/>
            </a:rPr>
            <a:t>‘Way to Go’</a:t>
          </a:r>
        </a:p>
        <a:p>
          <a:r>
            <a:rPr lang="en-GB" sz="1200" dirty="0" smtClean="0">
              <a:latin typeface="Arial" pitchFamily="34" charset="0"/>
              <a:cs typeface="Arial" pitchFamily="34" charset="0"/>
            </a:rPr>
            <a:t> </a:t>
          </a:r>
          <a:endParaRPr lang="en-GB" sz="1200" dirty="0">
            <a:latin typeface="Arial" pitchFamily="34" charset="0"/>
            <a:cs typeface="Arial" pitchFamily="34" charset="0"/>
          </a:endParaRPr>
        </a:p>
      </dgm:t>
    </dgm:pt>
    <dgm:pt modelId="{6B301743-6F31-4848-B27E-D5AC9752C8AB}" type="parTrans" cxnId="{D22E12E9-CAF5-4238-9700-43B6616CE2CC}">
      <dgm:prSet/>
      <dgm:spPr/>
      <dgm:t>
        <a:bodyPr/>
        <a:lstStyle/>
        <a:p>
          <a:endParaRPr lang="en-GB"/>
        </a:p>
      </dgm:t>
    </dgm:pt>
    <dgm:pt modelId="{2963B4A0-E5CE-40E6-84D1-E006FCDF2A93}" type="sibTrans" cxnId="{D22E12E9-CAF5-4238-9700-43B6616CE2CC}">
      <dgm:prSet/>
      <dgm:spPr/>
      <dgm:t>
        <a:bodyPr/>
        <a:lstStyle/>
        <a:p>
          <a:endParaRPr lang="en-GB"/>
        </a:p>
      </dgm:t>
    </dgm:pt>
    <dgm:pt modelId="{025E73EC-422D-4490-83F0-155EE936D751}">
      <dgm:prSet phldrT="[Text]" custT="1"/>
      <dgm:spPr/>
      <dgm:t>
        <a:bodyPr/>
        <a:lstStyle/>
        <a:p>
          <a:endParaRPr lang="en-GB" sz="1200" dirty="0" smtClean="0">
            <a:latin typeface="Arial" pitchFamily="34" charset="0"/>
            <a:cs typeface="Arial" pitchFamily="34" charset="0"/>
          </a:endParaRPr>
        </a:p>
        <a:p>
          <a:endParaRPr lang="en-GB" sz="1200" dirty="0" smtClean="0">
            <a:latin typeface="Arial" pitchFamily="34" charset="0"/>
            <a:cs typeface="Arial" pitchFamily="34" charset="0"/>
          </a:endParaRPr>
        </a:p>
        <a:p>
          <a:endParaRPr lang="en-GB" sz="1200" dirty="0" smtClean="0">
            <a:latin typeface="Arial" pitchFamily="34" charset="0"/>
            <a:cs typeface="Arial" pitchFamily="34" charset="0"/>
          </a:endParaRPr>
        </a:p>
        <a:p>
          <a:endParaRPr lang="en-GB" sz="1200" dirty="0" smtClean="0">
            <a:latin typeface="Arial" pitchFamily="34" charset="0"/>
            <a:cs typeface="Arial" pitchFamily="34" charset="0"/>
          </a:endParaRPr>
        </a:p>
        <a:p>
          <a:endParaRPr lang="en-GB" sz="1200" dirty="0" smtClean="0">
            <a:latin typeface="Arial" pitchFamily="34" charset="0"/>
            <a:cs typeface="Arial" pitchFamily="34" charset="0"/>
          </a:endParaRPr>
        </a:p>
        <a:p>
          <a:r>
            <a:rPr lang="en-GB" sz="1200" dirty="0" smtClean="0">
              <a:latin typeface="Arial" pitchFamily="34" charset="0"/>
              <a:cs typeface="Arial" pitchFamily="34" charset="0"/>
            </a:rPr>
            <a:t>Draft MTS for Assembly and Functional body consultation :</a:t>
          </a:r>
        </a:p>
        <a:p>
          <a:r>
            <a:rPr lang="en-GB" sz="1200" b="0" dirty="0" smtClean="0">
              <a:latin typeface="Arial" pitchFamily="34" charset="0"/>
              <a:cs typeface="Arial" pitchFamily="34" charset="0"/>
            </a:rPr>
            <a:t>May 2009:</a:t>
          </a:r>
        </a:p>
        <a:p>
          <a:r>
            <a:rPr lang="en-GB" sz="1200" b="1" dirty="0" smtClean="0">
              <a:latin typeface="Arial" pitchFamily="34" charset="0"/>
              <a:cs typeface="Arial" pitchFamily="34" charset="0"/>
            </a:rPr>
            <a:t>MTS: Statement of Intent (</a:t>
          </a:r>
          <a:r>
            <a:rPr lang="en-GB" sz="1200" b="1" dirty="0" err="1" smtClean="0">
              <a:latin typeface="Arial" pitchFamily="34" charset="0"/>
              <a:cs typeface="Arial" pitchFamily="34" charset="0"/>
            </a:rPr>
            <a:t>SoI</a:t>
          </a:r>
          <a:r>
            <a:rPr lang="en-GB" sz="1200" b="1" dirty="0" smtClean="0">
              <a:latin typeface="Arial" pitchFamily="34" charset="0"/>
              <a:cs typeface="Arial" pitchFamily="34" charset="0"/>
            </a:rPr>
            <a:t>)</a:t>
          </a:r>
          <a:endParaRPr lang="en-GB" sz="1200" b="1" dirty="0">
            <a:latin typeface="Arial" pitchFamily="34" charset="0"/>
            <a:cs typeface="Arial" pitchFamily="34" charset="0"/>
          </a:endParaRPr>
        </a:p>
      </dgm:t>
    </dgm:pt>
    <dgm:pt modelId="{0207891B-9416-4DE5-BC19-A49CD1647058}" type="parTrans" cxnId="{5556F90F-8960-472E-9903-A624F40169CC}">
      <dgm:prSet/>
      <dgm:spPr/>
      <dgm:t>
        <a:bodyPr/>
        <a:lstStyle/>
        <a:p>
          <a:endParaRPr lang="en-GB"/>
        </a:p>
      </dgm:t>
    </dgm:pt>
    <dgm:pt modelId="{33DC6605-E978-4424-BA74-AAF931ACA790}" type="sibTrans" cxnId="{5556F90F-8960-472E-9903-A624F40169CC}">
      <dgm:prSet/>
      <dgm:spPr/>
      <dgm:t>
        <a:bodyPr/>
        <a:lstStyle/>
        <a:p>
          <a:endParaRPr lang="en-GB"/>
        </a:p>
      </dgm:t>
    </dgm:pt>
    <dgm:pt modelId="{BC699886-0D68-4AC3-BD11-8EC9660CEBE0}">
      <dgm:prSet phldrT="[Text]" custT="1"/>
      <dgm:spPr/>
      <dgm:t>
        <a:bodyPr/>
        <a:lstStyle/>
        <a:p>
          <a:endParaRPr lang="en-GB" sz="1200" dirty="0" smtClean="0">
            <a:latin typeface="Arial" pitchFamily="34" charset="0"/>
            <a:cs typeface="Arial" pitchFamily="34" charset="0"/>
          </a:endParaRPr>
        </a:p>
        <a:p>
          <a:r>
            <a:rPr lang="en-GB" sz="1200" dirty="0" smtClean="0">
              <a:latin typeface="Arial" pitchFamily="34" charset="0"/>
              <a:cs typeface="Arial" pitchFamily="34" charset="0"/>
            </a:rPr>
            <a:t>Draft MTS for Public &amp; Stakeholder Consultation</a:t>
          </a:r>
        </a:p>
        <a:p>
          <a:r>
            <a:rPr lang="en-GB" sz="1200" b="1" dirty="0" smtClean="0">
              <a:latin typeface="Arial" pitchFamily="34" charset="0"/>
              <a:cs typeface="Arial" pitchFamily="34" charset="0"/>
            </a:rPr>
            <a:t>October 2009</a:t>
          </a:r>
          <a:endParaRPr lang="en-GB" sz="1200" dirty="0">
            <a:latin typeface="Arial" pitchFamily="34" charset="0"/>
            <a:cs typeface="Arial" pitchFamily="34" charset="0"/>
          </a:endParaRPr>
        </a:p>
      </dgm:t>
    </dgm:pt>
    <dgm:pt modelId="{51716E99-6957-4161-889F-F6BCEBFB8AC4}" type="parTrans" cxnId="{750ED302-472B-4029-9EDA-70F5F2BB53C7}">
      <dgm:prSet/>
      <dgm:spPr/>
      <dgm:t>
        <a:bodyPr/>
        <a:lstStyle/>
        <a:p>
          <a:endParaRPr lang="en-GB"/>
        </a:p>
      </dgm:t>
    </dgm:pt>
    <dgm:pt modelId="{82DD2975-BB6B-43DA-8F2F-1771683F824F}" type="sibTrans" cxnId="{750ED302-472B-4029-9EDA-70F5F2BB53C7}">
      <dgm:prSet/>
      <dgm:spPr/>
      <dgm:t>
        <a:bodyPr/>
        <a:lstStyle/>
        <a:p>
          <a:endParaRPr lang="en-GB"/>
        </a:p>
      </dgm:t>
    </dgm:pt>
    <dgm:pt modelId="{1F9E037C-3B6A-4819-B0B2-4BC302FD4B74}">
      <dgm:prSet custT="1"/>
      <dgm:spPr/>
      <dgm:t>
        <a:bodyPr/>
        <a:lstStyle/>
        <a:p>
          <a:endParaRPr lang="en-GB" sz="1200" dirty="0" smtClean="0">
            <a:latin typeface="Arial" pitchFamily="34" charset="0"/>
            <a:cs typeface="Arial" pitchFamily="34" charset="0"/>
          </a:endParaRPr>
        </a:p>
        <a:p>
          <a:r>
            <a:rPr lang="en-GB" sz="1200" dirty="0" smtClean="0">
              <a:latin typeface="Arial" pitchFamily="34" charset="0"/>
              <a:cs typeface="Arial" pitchFamily="34" charset="0"/>
            </a:rPr>
            <a:t>Final Mayor’s Transport Strategy published:</a:t>
          </a:r>
        </a:p>
        <a:p>
          <a:r>
            <a:rPr lang="en-GB" sz="1200" b="1" dirty="0" smtClean="0">
              <a:latin typeface="Arial" pitchFamily="34" charset="0"/>
              <a:cs typeface="Arial" pitchFamily="34" charset="0"/>
            </a:rPr>
            <a:t>Spring 2010</a:t>
          </a:r>
          <a:endParaRPr lang="en-GB" sz="1200" b="1" dirty="0">
            <a:latin typeface="Arial" pitchFamily="34" charset="0"/>
            <a:cs typeface="Arial" pitchFamily="34" charset="0"/>
          </a:endParaRPr>
        </a:p>
      </dgm:t>
    </dgm:pt>
    <dgm:pt modelId="{674C295F-D0FD-4381-BD80-CF06CB718B72}" type="parTrans" cxnId="{AD3F4291-ABE9-4FBE-9532-626233EDD15A}">
      <dgm:prSet/>
      <dgm:spPr/>
      <dgm:t>
        <a:bodyPr/>
        <a:lstStyle/>
        <a:p>
          <a:endParaRPr lang="en-GB"/>
        </a:p>
      </dgm:t>
    </dgm:pt>
    <dgm:pt modelId="{09709BC8-BE5E-479C-AD60-7D1D49CCCFE2}" type="sibTrans" cxnId="{AD3F4291-ABE9-4FBE-9532-626233EDD15A}">
      <dgm:prSet/>
      <dgm:spPr/>
      <dgm:t>
        <a:bodyPr/>
        <a:lstStyle/>
        <a:p>
          <a:endParaRPr lang="en-GB"/>
        </a:p>
      </dgm:t>
    </dgm:pt>
    <dgm:pt modelId="{945954A2-51B5-4BCC-A93D-707008D130A3}">
      <dgm:prSet/>
      <dgm:spPr>
        <a:solidFill>
          <a:srgbClr val="92D050"/>
        </a:solidFill>
      </dgm:spPr>
      <dgm:t>
        <a:bodyPr/>
        <a:lstStyle/>
        <a:p>
          <a:endParaRPr lang="en-GB" dirty="0"/>
        </a:p>
      </dgm:t>
    </dgm:pt>
    <dgm:pt modelId="{EAEE6F83-9D8A-4866-B5A5-62E556AE5892}" type="parTrans" cxnId="{0A953878-208F-45AA-9DDE-D89457FF0763}">
      <dgm:prSet/>
      <dgm:spPr/>
      <dgm:t>
        <a:bodyPr/>
        <a:lstStyle/>
        <a:p>
          <a:endParaRPr lang="en-GB"/>
        </a:p>
      </dgm:t>
    </dgm:pt>
    <dgm:pt modelId="{F219C819-6738-4218-968C-2373298D9EE6}" type="sibTrans" cxnId="{0A953878-208F-45AA-9DDE-D89457FF0763}">
      <dgm:prSet/>
      <dgm:spPr/>
      <dgm:t>
        <a:bodyPr/>
        <a:lstStyle/>
        <a:p>
          <a:endParaRPr lang="en-GB"/>
        </a:p>
      </dgm:t>
    </dgm:pt>
    <dgm:pt modelId="{82C1128B-9F2B-4E6C-B568-CDDE2BA4134E}">
      <dgm:prSet/>
      <dgm:spPr>
        <a:solidFill>
          <a:srgbClr val="92D050"/>
        </a:solidFill>
      </dgm:spPr>
      <dgm:t>
        <a:bodyPr/>
        <a:lstStyle/>
        <a:p>
          <a:endParaRPr lang="en-GB" dirty="0"/>
        </a:p>
      </dgm:t>
    </dgm:pt>
    <dgm:pt modelId="{76E8C5F2-F495-4F4A-8F38-CE279725132C}" type="parTrans" cxnId="{71DF4446-3C44-4CD0-9BAA-0CAA3224A093}">
      <dgm:prSet/>
      <dgm:spPr/>
      <dgm:t>
        <a:bodyPr/>
        <a:lstStyle/>
        <a:p>
          <a:endParaRPr lang="en-GB"/>
        </a:p>
      </dgm:t>
    </dgm:pt>
    <dgm:pt modelId="{6596B238-B66E-4A61-88B5-944289FD6311}" type="sibTrans" cxnId="{71DF4446-3C44-4CD0-9BAA-0CAA3224A093}">
      <dgm:prSet/>
      <dgm:spPr/>
      <dgm:t>
        <a:bodyPr/>
        <a:lstStyle/>
        <a:p>
          <a:endParaRPr lang="en-GB"/>
        </a:p>
      </dgm:t>
    </dgm:pt>
    <dgm:pt modelId="{8859C7A3-5EEC-4190-A8AE-4B8A376B94B0}">
      <dgm:prSet/>
      <dgm:spPr>
        <a:solidFill>
          <a:srgbClr val="92D050"/>
        </a:solidFill>
      </dgm:spPr>
      <dgm:t>
        <a:bodyPr/>
        <a:lstStyle/>
        <a:p>
          <a:endParaRPr lang="en-GB" dirty="0"/>
        </a:p>
      </dgm:t>
    </dgm:pt>
    <dgm:pt modelId="{591436A0-A62A-42CF-B628-F680F1F50E37}" type="parTrans" cxnId="{F23E2F3E-D159-4A0A-B478-3B7CCD1834AE}">
      <dgm:prSet/>
      <dgm:spPr/>
      <dgm:t>
        <a:bodyPr/>
        <a:lstStyle/>
        <a:p>
          <a:endParaRPr lang="en-GB"/>
        </a:p>
      </dgm:t>
    </dgm:pt>
    <dgm:pt modelId="{74089DBF-976C-48D3-9609-D722E3FD57C7}" type="sibTrans" cxnId="{F23E2F3E-D159-4A0A-B478-3B7CCD1834AE}">
      <dgm:prSet/>
      <dgm:spPr/>
      <dgm:t>
        <a:bodyPr/>
        <a:lstStyle/>
        <a:p>
          <a:endParaRPr lang="en-GB"/>
        </a:p>
      </dgm:t>
    </dgm:pt>
    <dgm:pt modelId="{6AA41D86-F20E-494C-8C2E-C8D95DC2EA47}">
      <dgm:prSet/>
      <dgm:spPr>
        <a:solidFill>
          <a:srgbClr val="92D050"/>
        </a:solidFill>
      </dgm:spPr>
      <dgm:t>
        <a:bodyPr/>
        <a:lstStyle/>
        <a:p>
          <a:endParaRPr lang="en-GB" dirty="0"/>
        </a:p>
      </dgm:t>
    </dgm:pt>
    <dgm:pt modelId="{AFE18FCB-5CAE-41B9-8425-C856C9DDBF34}" type="parTrans" cxnId="{57792485-266F-423A-B1FD-E6AFA5FCC5A6}">
      <dgm:prSet/>
      <dgm:spPr/>
      <dgm:t>
        <a:bodyPr/>
        <a:lstStyle/>
        <a:p>
          <a:endParaRPr lang="en-GB"/>
        </a:p>
      </dgm:t>
    </dgm:pt>
    <dgm:pt modelId="{5C46899A-E30F-43F1-82F0-921E18A2D0D6}" type="sibTrans" cxnId="{57792485-266F-423A-B1FD-E6AFA5FCC5A6}">
      <dgm:prSet/>
      <dgm:spPr/>
      <dgm:t>
        <a:bodyPr/>
        <a:lstStyle/>
        <a:p>
          <a:endParaRPr lang="en-GB"/>
        </a:p>
      </dgm:t>
    </dgm:pt>
    <dgm:pt modelId="{DB178635-CDA4-4944-BFA6-67A37CC28D99}" type="pres">
      <dgm:prSet presAssocID="{6C1E6A54-5A36-437D-8954-FD484A4622A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8B2B6B4-5A4E-448D-8199-4142F8403B0F}" type="pres">
      <dgm:prSet presAssocID="{88F28E55-A2EA-43CF-B940-278715581C41}" presName="compNode" presStyleCnt="0"/>
      <dgm:spPr/>
    </dgm:pt>
    <dgm:pt modelId="{B092EF0A-B46B-4DAF-A314-23AB9C739C3D}" type="pres">
      <dgm:prSet presAssocID="{88F28E55-A2EA-43CF-B940-278715581C41}" presName="aNode" presStyleLbl="bgShp" presStyleIdx="0" presStyleCnt="9" custLinFactNeighborX="1357"/>
      <dgm:spPr/>
      <dgm:t>
        <a:bodyPr/>
        <a:lstStyle/>
        <a:p>
          <a:endParaRPr lang="en-GB"/>
        </a:p>
      </dgm:t>
    </dgm:pt>
    <dgm:pt modelId="{D5B03FC0-3F26-4873-BBBF-B2103EB82FC8}" type="pres">
      <dgm:prSet presAssocID="{88F28E55-A2EA-43CF-B940-278715581C41}" presName="textNode" presStyleLbl="bgShp" presStyleIdx="0" presStyleCnt="9"/>
      <dgm:spPr/>
      <dgm:t>
        <a:bodyPr/>
        <a:lstStyle/>
        <a:p>
          <a:endParaRPr lang="en-GB"/>
        </a:p>
      </dgm:t>
    </dgm:pt>
    <dgm:pt modelId="{960A404B-AA58-42E1-8BDF-05416FD5C73E}" type="pres">
      <dgm:prSet presAssocID="{88F28E55-A2EA-43CF-B940-278715581C41}" presName="compChildNode" presStyleCnt="0"/>
      <dgm:spPr/>
    </dgm:pt>
    <dgm:pt modelId="{D0F10DDD-6445-4535-8E17-A5801D7A55AF}" type="pres">
      <dgm:prSet presAssocID="{88F28E55-A2EA-43CF-B940-278715581C41}" presName="theInnerList" presStyleCnt="0"/>
      <dgm:spPr/>
    </dgm:pt>
    <dgm:pt modelId="{BB75FE99-8391-442D-B591-011B5D983520}" type="pres">
      <dgm:prSet presAssocID="{88F28E55-A2EA-43CF-B940-278715581C41}" presName="aSpace" presStyleCnt="0"/>
      <dgm:spPr/>
    </dgm:pt>
    <dgm:pt modelId="{AA750BD7-2568-4E08-8792-380E83ECB7DA}" type="pres">
      <dgm:prSet presAssocID="{82C1128B-9F2B-4E6C-B568-CDDE2BA4134E}" presName="compNode" presStyleCnt="0"/>
      <dgm:spPr/>
    </dgm:pt>
    <dgm:pt modelId="{1D47C85E-4D89-4BA5-AACE-9871AB55342D}" type="pres">
      <dgm:prSet presAssocID="{82C1128B-9F2B-4E6C-B568-CDDE2BA4134E}" presName="aNode" presStyleLbl="bgShp" presStyleIdx="1" presStyleCnt="9" custFlipVert="1" custFlipHor="0" custScaleX="23816" custScaleY="29402"/>
      <dgm:spPr>
        <a:prstGeom prst="rightArrow">
          <a:avLst/>
        </a:prstGeom>
      </dgm:spPr>
      <dgm:t>
        <a:bodyPr/>
        <a:lstStyle/>
        <a:p>
          <a:endParaRPr lang="en-GB"/>
        </a:p>
      </dgm:t>
    </dgm:pt>
    <dgm:pt modelId="{BE87C53A-7F2F-4AC3-84B5-A1B3F437F5FE}" type="pres">
      <dgm:prSet presAssocID="{82C1128B-9F2B-4E6C-B568-CDDE2BA4134E}" presName="textNode" presStyleLbl="bgShp" presStyleIdx="1" presStyleCnt="9"/>
      <dgm:spPr/>
      <dgm:t>
        <a:bodyPr/>
        <a:lstStyle/>
        <a:p>
          <a:endParaRPr lang="en-GB"/>
        </a:p>
      </dgm:t>
    </dgm:pt>
    <dgm:pt modelId="{8076D56D-8EF0-4F6E-ABA7-A20CAA0AE4DD}" type="pres">
      <dgm:prSet presAssocID="{82C1128B-9F2B-4E6C-B568-CDDE2BA4134E}" presName="compChildNode" presStyleCnt="0"/>
      <dgm:spPr/>
    </dgm:pt>
    <dgm:pt modelId="{AF94BD01-00D0-4615-A6A2-30A82226828D}" type="pres">
      <dgm:prSet presAssocID="{82C1128B-9F2B-4E6C-B568-CDDE2BA4134E}" presName="theInnerList" presStyleCnt="0"/>
      <dgm:spPr/>
    </dgm:pt>
    <dgm:pt modelId="{18A1B274-B263-465D-A79D-A73F4657BEC9}" type="pres">
      <dgm:prSet presAssocID="{82C1128B-9F2B-4E6C-B568-CDDE2BA4134E}" presName="aSpace" presStyleCnt="0"/>
      <dgm:spPr/>
    </dgm:pt>
    <dgm:pt modelId="{B569D501-3084-4C0E-9EA9-A866A733F964}" type="pres">
      <dgm:prSet presAssocID="{B28C3551-399D-4D3A-923A-FCE1A8B2E8DF}" presName="compNode" presStyleCnt="0"/>
      <dgm:spPr/>
    </dgm:pt>
    <dgm:pt modelId="{5FF4343D-4F73-4B18-A7A4-14C280017C90}" type="pres">
      <dgm:prSet presAssocID="{B28C3551-399D-4D3A-923A-FCE1A8B2E8DF}" presName="aNode" presStyleLbl="bgShp" presStyleIdx="2" presStyleCnt="9"/>
      <dgm:spPr/>
      <dgm:t>
        <a:bodyPr/>
        <a:lstStyle/>
        <a:p>
          <a:endParaRPr lang="en-GB"/>
        </a:p>
      </dgm:t>
    </dgm:pt>
    <dgm:pt modelId="{C3CB4F19-4B7B-4A38-B033-E40823285C6A}" type="pres">
      <dgm:prSet presAssocID="{B28C3551-399D-4D3A-923A-FCE1A8B2E8DF}" presName="textNode" presStyleLbl="bgShp" presStyleIdx="2" presStyleCnt="9"/>
      <dgm:spPr/>
      <dgm:t>
        <a:bodyPr/>
        <a:lstStyle/>
        <a:p>
          <a:endParaRPr lang="en-GB"/>
        </a:p>
      </dgm:t>
    </dgm:pt>
    <dgm:pt modelId="{1B7B991D-3176-4308-9BC7-9B7F058B1F11}" type="pres">
      <dgm:prSet presAssocID="{B28C3551-399D-4D3A-923A-FCE1A8B2E8DF}" presName="compChildNode" presStyleCnt="0"/>
      <dgm:spPr/>
    </dgm:pt>
    <dgm:pt modelId="{7CBF4089-72A3-4301-87B7-028A6F6C82D4}" type="pres">
      <dgm:prSet presAssocID="{B28C3551-399D-4D3A-923A-FCE1A8B2E8DF}" presName="theInnerList" presStyleCnt="0"/>
      <dgm:spPr/>
    </dgm:pt>
    <dgm:pt modelId="{9B5CF882-11E4-495E-89E7-55188340DEB1}" type="pres">
      <dgm:prSet presAssocID="{B28C3551-399D-4D3A-923A-FCE1A8B2E8DF}" presName="aSpace" presStyleCnt="0"/>
      <dgm:spPr/>
    </dgm:pt>
    <dgm:pt modelId="{27480E6B-BE79-44B7-9774-E2940DE91EDF}" type="pres">
      <dgm:prSet presAssocID="{945954A2-51B5-4BCC-A93D-707008D130A3}" presName="compNode" presStyleCnt="0"/>
      <dgm:spPr/>
    </dgm:pt>
    <dgm:pt modelId="{F705460E-CABF-4515-B06B-3C224834BD38}" type="pres">
      <dgm:prSet presAssocID="{945954A2-51B5-4BCC-A93D-707008D130A3}" presName="aNode" presStyleLbl="bgShp" presStyleIdx="3" presStyleCnt="9" custFlipVert="1" custFlipHor="0" custScaleX="23816" custScaleY="29402"/>
      <dgm:spPr>
        <a:prstGeom prst="rightArrow">
          <a:avLst/>
        </a:prstGeom>
      </dgm:spPr>
      <dgm:t>
        <a:bodyPr/>
        <a:lstStyle/>
        <a:p>
          <a:endParaRPr lang="en-GB"/>
        </a:p>
      </dgm:t>
    </dgm:pt>
    <dgm:pt modelId="{CEA39326-96BB-4371-BE07-7A160FA7605A}" type="pres">
      <dgm:prSet presAssocID="{945954A2-51B5-4BCC-A93D-707008D130A3}" presName="textNode" presStyleLbl="bgShp" presStyleIdx="3" presStyleCnt="9"/>
      <dgm:spPr>
        <a:prstGeom prst="rightArrow">
          <a:avLst/>
        </a:prstGeom>
      </dgm:spPr>
      <dgm:t>
        <a:bodyPr/>
        <a:lstStyle/>
        <a:p>
          <a:endParaRPr lang="en-GB"/>
        </a:p>
      </dgm:t>
    </dgm:pt>
    <dgm:pt modelId="{EC660DE6-EE94-4BEB-8D37-7001F5D75B00}" type="pres">
      <dgm:prSet presAssocID="{945954A2-51B5-4BCC-A93D-707008D130A3}" presName="compChildNode" presStyleCnt="0"/>
      <dgm:spPr/>
    </dgm:pt>
    <dgm:pt modelId="{DF2B954E-C8C0-4ED8-845A-D0C814389051}" type="pres">
      <dgm:prSet presAssocID="{945954A2-51B5-4BCC-A93D-707008D130A3}" presName="theInnerList" presStyleCnt="0"/>
      <dgm:spPr/>
    </dgm:pt>
    <dgm:pt modelId="{2509DD8E-F585-40AC-8B61-41F4CF7A58AB}" type="pres">
      <dgm:prSet presAssocID="{945954A2-51B5-4BCC-A93D-707008D130A3}" presName="aSpace" presStyleCnt="0"/>
      <dgm:spPr/>
    </dgm:pt>
    <dgm:pt modelId="{45DF333F-5BDB-4CF0-B3D3-B1A97B7A2B2D}" type="pres">
      <dgm:prSet presAssocID="{025E73EC-422D-4490-83F0-155EE936D751}" presName="compNode" presStyleCnt="0"/>
      <dgm:spPr/>
    </dgm:pt>
    <dgm:pt modelId="{BF703AA1-FEBD-45A9-9202-F6FCFE6F9BD0}" type="pres">
      <dgm:prSet presAssocID="{025E73EC-422D-4490-83F0-155EE936D751}" presName="aNode" presStyleLbl="bgShp" presStyleIdx="4" presStyleCnt="9"/>
      <dgm:spPr/>
      <dgm:t>
        <a:bodyPr/>
        <a:lstStyle/>
        <a:p>
          <a:endParaRPr lang="en-GB"/>
        </a:p>
      </dgm:t>
    </dgm:pt>
    <dgm:pt modelId="{1653A2CC-7879-4BBC-B305-B175D9ABC018}" type="pres">
      <dgm:prSet presAssocID="{025E73EC-422D-4490-83F0-155EE936D751}" presName="textNode" presStyleLbl="bgShp" presStyleIdx="4" presStyleCnt="9"/>
      <dgm:spPr/>
      <dgm:t>
        <a:bodyPr/>
        <a:lstStyle/>
        <a:p>
          <a:endParaRPr lang="en-GB"/>
        </a:p>
      </dgm:t>
    </dgm:pt>
    <dgm:pt modelId="{65426077-4874-41E0-9206-AC26C2F03767}" type="pres">
      <dgm:prSet presAssocID="{025E73EC-422D-4490-83F0-155EE936D751}" presName="compChildNode" presStyleCnt="0"/>
      <dgm:spPr/>
    </dgm:pt>
    <dgm:pt modelId="{A3634AC9-0384-440C-9913-B55E62C878EC}" type="pres">
      <dgm:prSet presAssocID="{025E73EC-422D-4490-83F0-155EE936D751}" presName="theInnerList" presStyleCnt="0"/>
      <dgm:spPr/>
    </dgm:pt>
    <dgm:pt modelId="{F6284E14-11EE-447E-A3C4-9CD75FE0F83F}" type="pres">
      <dgm:prSet presAssocID="{025E73EC-422D-4490-83F0-155EE936D751}" presName="aSpace" presStyleCnt="0"/>
      <dgm:spPr/>
    </dgm:pt>
    <dgm:pt modelId="{C283F1C6-00E0-4ABD-AC36-E7FF3C9DA294}" type="pres">
      <dgm:prSet presAssocID="{8859C7A3-5EEC-4190-A8AE-4B8A376B94B0}" presName="compNode" presStyleCnt="0"/>
      <dgm:spPr/>
    </dgm:pt>
    <dgm:pt modelId="{60CB4CA3-5951-42FE-81B9-2B240487FADB}" type="pres">
      <dgm:prSet presAssocID="{8859C7A3-5EEC-4190-A8AE-4B8A376B94B0}" presName="aNode" presStyleLbl="bgShp" presStyleIdx="5" presStyleCnt="9" custFlipVert="1" custFlipHor="0" custScaleX="23816" custScaleY="29402"/>
      <dgm:spPr>
        <a:prstGeom prst="rightArrow">
          <a:avLst/>
        </a:prstGeom>
      </dgm:spPr>
      <dgm:t>
        <a:bodyPr/>
        <a:lstStyle/>
        <a:p>
          <a:endParaRPr lang="en-GB"/>
        </a:p>
      </dgm:t>
    </dgm:pt>
    <dgm:pt modelId="{79411F7F-429D-4E0F-84B1-D01308F11A58}" type="pres">
      <dgm:prSet presAssocID="{8859C7A3-5EEC-4190-A8AE-4B8A376B94B0}" presName="textNode" presStyleLbl="bgShp" presStyleIdx="5" presStyleCnt="9"/>
      <dgm:spPr/>
      <dgm:t>
        <a:bodyPr/>
        <a:lstStyle/>
        <a:p>
          <a:endParaRPr lang="en-GB"/>
        </a:p>
      </dgm:t>
    </dgm:pt>
    <dgm:pt modelId="{FAE01C26-4CAF-48B2-BBC4-D65E51C2C181}" type="pres">
      <dgm:prSet presAssocID="{8859C7A3-5EEC-4190-A8AE-4B8A376B94B0}" presName="compChildNode" presStyleCnt="0"/>
      <dgm:spPr/>
    </dgm:pt>
    <dgm:pt modelId="{C7AE6D4D-0ED3-48C1-B0EB-443EDEE4142F}" type="pres">
      <dgm:prSet presAssocID="{8859C7A3-5EEC-4190-A8AE-4B8A376B94B0}" presName="theInnerList" presStyleCnt="0"/>
      <dgm:spPr/>
    </dgm:pt>
    <dgm:pt modelId="{DE1F3944-1BC4-41D2-89E0-CC40AC48BB34}" type="pres">
      <dgm:prSet presAssocID="{8859C7A3-5EEC-4190-A8AE-4B8A376B94B0}" presName="aSpace" presStyleCnt="0"/>
      <dgm:spPr/>
    </dgm:pt>
    <dgm:pt modelId="{74108B49-9423-4644-850A-1D738A7B5442}" type="pres">
      <dgm:prSet presAssocID="{BC699886-0D68-4AC3-BD11-8EC9660CEBE0}" presName="compNode" presStyleCnt="0"/>
      <dgm:spPr/>
    </dgm:pt>
    <dgm:pt modelId="{A6DA92DC-DFC8-4D9D-AC9A-93A919BDF54A}" type="pres">
      <dgm:prSet presAssocID="{BC699886-0D68-4AC3-BD11-8EC9660CEBE0}" presName="aNode" presStyleLbl="bgShp" presStyleIdx="6" presStyleCnt="9"/>
      <dgm:spPr/>
      <dgm:t>
        <a:bodyPr/>
        <a:lstStyle/>
        <a:p>
          <a:endParaRPr lang="en-GB"/>
        </a:p>
      </dgm:t>
    </dgm:pt>
    <dgm:pt modelId="{300B81C9-AFAB-44C6-BBA8-1DD4D7615DB1}" type="pres">
      <dgm:prSet presAssocID="{BC699886-0D68-4AC3-BD11-8EC9660CEBE0}" presName="textNode" presStyleLbl="bgShp" presStyleIdx="6" presStyleCnt="9"/>
      <dgm:spPr/>
      <dgm:t>
        <a:bodyPr/>
        <a:lstStyle/>
        <a:p>
          <a:endParaRPr lang="en-GB"/>
        </a:p>
      </dgm:t>
    </dgm:pt>
    <dgm:pt modelId="{B27AECEF-FF74-428E-8BA5-CBC87D876E66}" type="pres">
      <dgm:prSet presAssocID="{BC699886-0D68-4AC3-BD11-8EC9660CEBE0}" presName="compChildNode" presStyleCnt="0"/>
      <dgm:spPr/>
    </dgm:pt>
    <dgm:pt modelId="{8C5C933A-BD10-4F8C-BDF8-4F16200B1AB5}" type="pres">
      <dgm:prSet presAssocID="{BC699886-0D68-4AC3-BD11-8EC9660CEBE0}" presName="theInnerList" presStyleCnt="0"/>
      <dgm:spPr/>
    </dgm:pt>
    <dgm:pt modelId="{FA9DC559-B03C-4E91-A59D-437B18EFD507}" type="pres">
      <dgm:prSet presAssocID="{BC699886-0D68-4AC3-BD11-8EC9660CEBE0}" presName="aSpace" presStyleCnt="0"/>
      <dgm:spPr/>
    </dgm:pt>
    <dgm:pt modelId="{60C02C12-BA0D-407E-8B6C-B58F2E4B1352}" type="pres">
      <dgm:prSet presAssocID="{6AA41D86-F20E-494C-8C2E-C8D95DC2EA47}" presName="compNode" presStyleCnt="0"/>
      <dgm:spPr/>
    </dgm:pt>
    <dgm:pt modelId="{C4E789BF-F31A-42A4-A485-89185058E505}" type="pres">
      <dgm:prSet presAssocID="{6AA41D86-F20E-494C-8C2E-C8D95DC2EA47}" presName="aNode" presStyleLbl="bgShp" presStyleIdx="7" presStyleCnt="9" custFlipVert="1" custFlipHor="0" custScaleX="23816" custScaleY="29402"/>
      <dgm:spPr>
        <a:prstGeom prst="rightArrow">
          <a:avLst/>
        </a:prstGeom>
      </dgm:spPr>
      <dgm:t>
        <a:bodyPr/>
        <a:lstStyle/>
        <a:p>
          <a:endParaRPr lang="en-GB"/>
        </a:p>
      </dgm:t>
    </dgm:pt>
    <dgm:pt modelId="{09378DBA-C391-4C51-924C-2E5F46EB8964}" type="pres">
      <dgm:prSet presAssocID="{6AA41D86-F20E-494C-8C2E-C8D95DC2EA47}" presName="textNode" presStyleLbl="bgShp" presStyleIdx="7" presStyleCnt="9"/>
      <dgm:spPr/>
      <dgm:t>
        <a:bodyPr/>
        <a:lstStyle/>
        <a:p>
          <a:endParaRPr lang="en-GB"/>
        </a:p>
      </dgm:t>
    </dgm:pt>
    <dgm:pt modelId="{FEC70913-C5E3-440C-9B8A-63EA1BB03EE1}" type="pres">
      <dgm:prSet presAssocID="{6AA41D86-F20E-494C-8C2E-C8D95DC2EA47}" presName="compChildNode" presStyleCnt="0"/>
      <dgm:spPr/>
    </dgm:pt>
    <dgm:pt modelId="{6684CF97-56FC-4E47-BFFE-9F9AAADF3771}" type="pres">
      <dgm:prSet presAssocID="{6AA41D86-F20E-494C-8C2E-C8D95DC2EA47}" presName="theInnerList" presStyleCnt="0"/>
      <dgm:spPr/>
    </dgm:pt>
    <dgm:pt modelId="{11903A80-DF36-4381-BDDF-CD2915BA20BC}" type="pres">
      <dgm:prSet presAssocID="{6AA41D86-F20E-494C-8C2E-C8D95DC2EA47}" presName="aSpace" presStyleCnt="0"/>
      <dgm:spPr/>
    </dgm:pt>
    <dgm:pt modelId="{F9FD1B0C-DE01-46D4-A7E2-8CDF6D1BCAE5}" type="pres">
      <dgm:prSet presAssocID="{1F9E037C-3B6A-4819-B0B2-4BC302FD4B74}" presName="compNode" presStyleCnt="0"/>
      <dgm:spPr/>
    </dgm:pt>
    <dgm:pt modelId="{E53FB8FF-931A-489C-A4D9-70BA7865C836}" type="pres">
      <dgm:prSet presAssocID="{1F9E037C-3B6A-4819-B0B2-4BC302FD4B74}" presName="aNode" presStyleLbl="bgShp" presStyleIdx="8" presStyleCnt="9"/>
      <dgm:spPr/>
      <dgm:t>
        <a:bodyPr/>
        <a:lstStyle/>
        <a:p>
          <a:endParaRPr lang="en-GB"/>
        </a:p>
      </dgm:t>
    </dgm:pt>
    <dgm:pt modelId="{94D87A63-9710-499B-B8B5-83CB379D2921}" type="pres">
      <dgm:prSet presAssocID="{1F9E037C-3B6A-4819-B0B2-4BC302FD4B74}" presName="textNode" presStyleLbl="bgShp" presStyleIdx="8" presStyleCnt="9"/>
      <dgm:spPr/>
      <dgm:t>
        <a:bodyPr/>
        <a:lstStyle/>
        <a:p>
          <a:endParaRPr lang="en-GB"/>
        </a:p>
      </dgm:t>
    </dgm:pt>
    <dgm:pt modelId="{01B263EA-5626-4523-8594-075649236B3A}" type="pres">
      <dgm:prSet presAssocID="{1F9E037C-3B6A-4819-B0B2-4BC302FD4B74}" presName="compChildNode" presStyleCnt="0"/>
      <dgm:spPr/>
    </dgm:pt>
    <dgm:pt modelId="{E20B29E7-A06D-4808-A334-786721B9A492}" type="pres">
      <dgm:prSet presAssocID="{1F9E037C-3B6A-4819-B0B2-4BC302FD4B74}" presName="theInnerList" presStyleCnt="0"/>
      <dgm:spPr/>
    </dgm:pt>
  </dgm:ptLst>
  <dgm:cxnLst>
    <dgm:cxn modelId="{5556F90F-8960-472E-9903-A624F40169CC}" srcId="{6C1E6A54-5A36-437D-8954-FD484A4622A6}" destId="{025E73EC-422D-4490-83F0-155EE936D751}" srcOrd="4" destOrd="0" parTransId="{0207891B-9416-4DE5-BC19-A49CD1647058}" sibTransId="{33DC6605-E978-4424-BA74-AAF931ACA790}"/>
    <dgm:cxn modelId="{750ED302-472B-4029-9EDA-70F5F2BB53C7}" srcId="{6C1E6A54-5A36-437D-8954-FD484A4622A6}" destId="{BC699886-0D68-4AC3-BD11-8EC9660CEBE0}" srcOrd="6" destOrd="0" parTransId="{51716E99-6957-4161-889F-F6BCEBFB8AC4}" sibTransId="{82DD2975-BB6B-43DA-8F2F-1771683F824F}"/>
    <dgm:cxn modelId="{71F70872-52D8-471C-AFA0-F1BF1B57C0EC}" type="presOf" srcId="{945954A2-51B5-4BCC-A93D-707008D130A3}" destId="{F705460E-CABF-4515-B06B-3C224834BD38}" srcOrd="0" destOrd="0" presId="urn:microsoft.com/office/officeart/2005/8/layout/lProcess2"/>
    <dgm:cxn modelId="{D4CCD64B-7F1B-4026-9F4B-D9FC5E0CB0A0}" type="presOf" srcId="{82C1128B-9F2B-4E6C-B568-CDDE2BA4134E}" destId="{BE87C53A-7F2F-4AC3-84B5-A1B3F437F5FE}" srcOrd="1" destOrd="0" presId="urn:microsoft.com/office/officeart/2005/8/layout/lProcess2"/>
    <dgm:cxn modelId="{0A953878-208F-45AA-9DDE-D89457FF0763}" srcId="{6C1E6A54-5A36-437D-8954-FD484A4622A6}" destId="{945954A2-51B5-4BCC-A93D-707008D130A3}" srcOrd="3" destOrd="0" parTransId="{EAEE6F83-9D8A-4866-B5A5-62E556AE5892}" sibTransId="{F219C819-6738-4218-968C-2373298D9EE6}"/>
    <dgm:cxn modelId="{FDEBE777-352E-4E90-8208-7CAF80176681}" type="presOf" srcId="{B28C3551-399D-4D3A-923A-FCE1A8B2E8DF}" destId="{5FF4343D-4F73-4B18-A7A4-14C280017C90}" srcOrd="0" destOrd="0" presId="urn:microsoft.com/office/officeart/2005/8/layout/lProcess2"/>
    <dgm:cxn modelId="{D7822DB9-7C06-430F-AD63-48B11A2476ED}" type="presOf" srcId="{6C1E6A54-5A36-437D-8954-FD484A4622A6}" destId="{DB178635-CDA4-4944-BFA6-67A37CC28D99}" srcOrd="0" destOrd="0" presId="urn:microsoft.com/office/officeart/2005/8/layout/lProcess2"/>
    <dgm:cxn modelId="{71DF4446-3C44-4CD0-9BAA-0CAA3224A093}" srcId="{6C1E6A54-5A36-437D-8954-FD484A4622A6}" destId="{82C1128B-9F2B-4E6C-B568-CDDE2BA4134E}" srcOrd="1" destOrd="0" parTransId="{76E8C5F2-F495-4F4A-8F38-CE279725132C}" sibTransId="{6596B238-B66E-4A61-88B5-944289FD6311}"/>
    <dgm:cxn modelId="{D22E12E9-CAF5-4238-9700-43B6616CE2CC}" srcId="{6C1E6A54-5A36-437D-8954-FD484A4622A6}" destId="{B28C3551-399D-4D3A-923A-FCE1A8B2E8DF}" srcOrd="2" destOrd="0" parTransId="{6B301743-6F31-4848-B27E-D5AC9752C8AB}" sibTransId="{2963B4A0-E5CE-40E6-84D1-E006FCDF2A93}"/>
    <dgm:cxn modelId="{ED8049DD-D339-40F6-AC17-4B0989ACE353}" type="presOf" srcId="{8859C7A3-5EEC-4190-A8AE-4B8A376B94B0}" destId="{79411F7F-429D-4E0F-84B1-D01308F11A58}" srcOrd="1" destOrd="0" presId="urn:microsoft.com/office/officeart/2005/8/layout/lProcess2"/>
    <dgm:cxn modelId="{00F862C3-62BB-4A41-B3C4-6859A0DDDD0A}" type="presOf" srcId="{8859C7A3-5EEC-4190-A8AE-4B8A376B94B0}" destId="{60CB4CA3-5951-42FE-81B9-2B240487FADB}" srcOrd="0" destOrd="0" presId="urn:microsoft.com/office/officeart/2005/8/layout/lProcess2"/>
    <dgm:cxn modelId="{469BAA2B-D816-4A91-9DC1-0723DFA379DB}" type="presOf" srcId="{BC699886-0D68-4AC3-BD11-8EC9660CEBE0}" destId="{A6DA92DC-DFC8-4D9D-AC9A-93A919BDF54A}" srcOrd="0" destOrd="0" presId="urn:microsoft.com/office/officeart/2005/8/layout/lProcess2"/>
    <dgm:cxn modelId="{913E538D-85E0-4C87-A2F0-1DE8903F1402}" type="presOf" srcId="{88F28E55-A2EA-43CF-B940-278715581C41}" destId="{D5B03FC0-3F26-4873-BBBF-B2103EB82FC8}" srcOrd="1" destOrd="0" presId="urn:microsoft.com/office/officeart/2005/8/layout/lProcess2"/>
    <dgm:cxn modelId="{D7293432-46D6-4859-931F-4996684B86A8}" type="presOf" srcId="{945954A2-51B5-4BCC-A93D-707008D130A3}" destId="{CEA39326-96BB-4371-BE07-7A160FA7605A}" srcOrd="1" destOrd="0" presId="urn:microsoft.com/office/officeart/2005/8/layout/lProcess2"/>
    <dgm:cxn modelId="{2C89497F-F2A4-412C-8407-89EBC73A6E3B}" type="presOf" srcId="{025E73EC-422D-4490-83F0-155EE936D751}" destId="{BF703AA1-FEBD-45A9-9202-F6FCFE6F9BD0}" srcOrd="0" destOrd="0" presId="urn:microsoft.com/office/officeart/2005/8/layout/lProcess2"/>
    <dgm:cxn modelId="{3316C48D-C645-4CF1-B1B3-6BA17F892849}" type="presOf" srcId="{6AA41D86-F20E-494C-8C2E-C8D95DC2EA47}" destId="{09378DBA-C391-4C51-924C-2E5F46EB8964}" srcOrd="1" destOrd="0" presId="urn:microsoft.com/office/officeart/2005/8/layout/lProcess2"/>
    <dgm:cxn modelId="{24495E81-4946-48D3-8B2C-952E9BCBAE7A}" type="presOf" srcId="{6AA41D86-F20E-494C-8C2E-C8D95DC2EA47}" destId="{C4E789BF-F31A-42A4-A485-89185058E505}" srcOrd="0" destOrd="0" presId="urn:microsoft.com/office/officeart/2005/8/layout/lProcess2"/>
    <dgm:cxn modelId="{F23E2F3E-D159-4A0A-B478-3B7CCD1834AE}" srcId="{6C1E6A54-5A36-437D-8954-FD484A4622A6}" destId="{8859C7A3-5EEC-4190-A8AE-4B8A376B94B0}" srcOrd="5" destOrd="0" parTransId="{591436A0-A62A-42CF-B628-F680F1F50E37}" sibTransId="{74089DBF-976C-48D3-9609-D722E3FD57C7}"/>
    <dgm:cxn modelId="{AE38D608-881B-47E3-AB7A-160A04AC2272}" type="presOf" srcId="{BC699886-0D68-4AC3-BD11-8EC9660CEBE0}" destId="{300B81C9-AFAB-44C6-BBA8-1DD4D7615DB1}" srcOrd="1" destOrd="0" presId="urn:microsoft.com/office/officeart/2005/8/layout/lProcess2"/>
    <dgm:cxn modelId="{7EC6AABA-1180-4986-A4D4-C4CE98CBE0C4}" type="presOf" srcId="{B28C3551-399D-4D3A-923A-FCE1A8B2E8DF}" destId="{C3CB4F19-4B7B-4A38-B033-E40823285C6A}" srcOrd="1" destOrd="0" presId="urn:microsoft.com/office/officeart/2005/8/layout/lProcess2"/>
    <dgm:cxn modelId="{1BDBE1D5-7C88-4AA6-917A-AEF986D2CA34}" type="presOf" srcId="{1F9E037C-3B6A-4819-B0B2-4BC302FD4B74}" destId="{E53FB8FF-931A-489C-A4D9-70BA7865C836}" srcOrd="0" destOrd="0" presId="urn:microsoft.com/office/officeart/2005/8/layout/lProcess2"/>
    <dgm:cxn modelId="{9755000A-E6CA-4F05-8765-E21A7A3C11DD}" type="presOf" srcId="{82C1128B-9F2B-4E6C-B568-CDDE2BA4134E}" destId="{1D47C85E-4D89-4BA5-AACE-9871AB55342D}" srcOrd="0" destOrd="0" presId="urn:microsoft.com/office/officeart/2005/8/layout/lProcess2"/>
    <dgm:cxn modelId="{57792485-266F-423A-B1FD-E6AFA5FCC5A6}" srcId="{6C1E6A54-5A36-437D-8954-FD484A4622A6}" destId="{6AA41D86-F20E-494C-8C2E-C8D95DC2EA47}" srcOrd="7" destOrd="0" parTransId="{AFE18FCB-5CAE-41B9-8425-C856C9DDBF34}" sibTransId="{5C46899A-E30F-43F1-82F0-921E18A2D0D6}"/>
    <dgm:cxn modelId="{B8FE8DE3-25B1-4C6B-B7D7-0039B24756D9}" type="presOf" srcId="{88F28E55-A2EA-43CF-B940-278715581C41}" destId="{B092EF0A-B46B-4DAF-A314-23AB9C739C3D}" srcOrd="0" destOrd="0" presId="urn:microsoft.com/office/officeart/2005/8/layout/lProcess2"/>
    <dgm:cxn modelId="{CAB4BB10-37DC-498C-9D8A-4EED6BC5C314}" type="presOf" srcId="{025E73EC-422D-4490-83F0-155EE936D751}" destId="{1653A2CC-7879-4BBC-B305-B175D9ABC018}" srcOrd="1" destOrd="0" presId="urn:microsoft.com/office/officeart/2005/8/layout/lProcess2"/>
    <dgm:cxn modelId="{AD3F4291-ABE9-4FBE-9532-626233EDD15A}" srcId="{6C1E6A54-5A36-437D-8954-FD484A4622A6}" destId="{1F9E037C-3B6A-4819-B0B2-4BC302FD4B74}" srcOrd="8" destOrd="0" parTransId="{674C295F-D0FD-4381-BD80-CF06CB718B72}" sibTransId="{09709BC8-BE5E-479C-AD60-7D1D49CCCFE2}"/>
    <dgm:cxn modelId="{659D2C44-5A8B-4566-9624-091D24C67CD6}" srcId="{6C1E6A54-5A36-437D-8954-FD484A4622A6}" destId="{88F28E55-A2EA-43CF-B940-278715581C41}" srcOrd="0" destOrd="0" parTransId="{3A93FC82-6A0E-454E-AAB3-6B39D839DC68}" sibTransId="{3767A92F-2B31-4CB3-81C6-3B31AEC539F4}"/>
    <dgm:cxn modelId="{33F4382D-28BD-44F7-9986-2FCD72B67F9E}" type="presOf" srcId="{1F9E037C-3B6A-4819-B0B2-4BC302FD4B74}" destId="{94D87A63-9710-499B-B8B5-83CB379D2921}" srcOrd="1" destOrd="0" presId="urn:microsoft.com/office/officeart/2005/8/layout/lProcess2"/>
    <dgm:cxn modelId="{E4786479-21F2-4271-8117-ADE20F6E152C}" type="presParOf" srcId="{DB178635-CDA4-4944-BFA6-67A37CC28D99}" destId="{E8B2B6B4-5A4E-448D-8199-4142F8403B0F}" srcOrd="0" destOrd="0" presId="urn:microsoft.com/office/officeart/2005/8/layout/lProcess2"/>
    <dgm:cxn modelId="{456628A1-FFD9-4BFA-BEDA-376AFC43BD8D}" type="presParOf" srcId="{E8B2B6B4-5A4E-448D-8199-4142F8403B0F}" destId="{B092EF0A-B46B-4DAF-A314-23AB9C739C3D}" srcOrd="0" destOrd="0" presId="urn:microsoft.com/office/officeart/2005/8/layout/lProcess2"/>
    <dgm:cxn modelId="{8E322FA8-C8A0-4565-925A-130BF0C210DB}" type="presParOf" srcId="{E8B2B6B4-5A4E-448D-8199-4142F8403B0F}" destId="{D5B03FC0-3F26-4873-BBBF-B2103EB82FC8}" srcOrd="1" destOrd="0" presId="urn:microsoft.com/office/officeart/2005/8/layout/lProcess2"/>
    <dgm:cxn modelId="{E23AA7BF-CBFB-4BE9-B5FD-8683FC9DC6A1}" type="presParOf" srcId="{E8B2B6B4-5A4E-448D-8199-4142F8403B0F}" destId="{960A404B-AA58-42E1-8BDF-05416FD5C73E}" srcOrd="2" destOrd="0" presId="urn:microsoft.com/office/officeart/2005/8/layout/lProcess2"/>
    <dgm:cxn modelId="{CC711CAF-96FD-46C8-B1C5-23A75C59E5C1}" type="presParOf" srcId="{960A404B-AA58-42E1-8BDF-05416FD5C73E}" destId="{D0F10DDD-6445-4535-8E17-A5801D7A55AF}" srcOrd="0" destOrd="0" presId="urn:microsoft.com/office/officeart/2005/8/layout/lProcess2"/>
    <dgm:cxn modelId="{F85ED9D4-FFB0-4AF1-8D79-2E8D6AF6B642}" type="presParOf" srcId="{DB178635-CDA4-4944-BFA6-67A37CC28D99}" destId="{BB75FE99-8391-442D-B591-011B5D983520}" srcOrd="1" destOrd="0" presId="urn:microsoft.com/office/officeart/2005/8/layout/lProcess2"/>
    <dgm:cxn modelId="{8C62926A-99A4-40FF-97AC-50196B82A158}" type="presParOf" srcId="{DB178635-CDA4-4944-BFA6-67A37CC28D99}" destId="{AA750BD7-2568-4E08-8792-380E83ECB7DA}" srcOrd="2" destOrd="0" presId="urn:microsoft.com/office/officeart/2005/8/layout/lProcess2"/>
    <dgm:cxn modelId="{CBBFF0A5-D109-4099-88FD-61CDAF84C036}" type="presParOf" srcId="{AA750BD7-2568-4E08-8792-380E83ECB7DA}" destId="{1D47C85E-4D89-4BA5-AACE-9871AB55342D}" srcOrd="0" destOrd="0" presId="urn:microsoft.com/office/officeart/2005/8/layout/lProcess2"/>
    <dgm:cxn modelId="{C9FA8D1A-850D-4B1D-AEF9-2B8E04C4C510}" type="presParOf" srcId="{AA750BD7-2568-4E08-8792-380E83ECB7DA}" destId="{BE87C53A-7F2F-4AC3-84B5-A1B3F437F5FE}" srcOrd="1" destOrd="0" presId="urn:microsoft.com/office/officeart/2005/8/layout/lProcess2"/>
    <dgm:cxn modelId="{C812E282-971F-4AFD-8D9F-6B5F1A448333}" type="presParOf" srcId="{AA750BD7-2568-4E08-8792-380E83ECB7DA}" destId="{8076D56D-8EF0-4F6E-ABA7-A20CAA0AE4DD}" srcOrd="2" destOrd="0" presId="urn:microsoft.com/office/officeart/2005/8/layout/lProcess2"/>
    <dgm:cxn modelId="{956F1CB6-3256-4FB2-8CB6-B2F88746331D}" type="presParOf" srcId="{8076D56D-8EF0-4F6E-ABA7-A20CAA0AE4DD}" destId="{AF94BD01-00D0-4615-A6A2-30A82226828D}" srcOrd="0" destOrd="0" presId="urn:microsoft.com/office/officeart/2005/8/layout/lProcess2"/>
    <dgm:cxn modelId="{A665487E-4E49-4E68-B84C-F5798227F5A0}" type="presParOf" srcId="{DB178635-CDA4-4944-BFA6-67A37CC28D99}" destId="{18A1B274-B263-465D-A79D-A73F4657BEC9}" srcOrd="3" destOrd="0" presId="urn:microsoft.com/office/officeart/2005/8/layout/lProcess2"/>
    <dgm:cxn modelId="{6D0FDA2B-A555-4013-89EE-78201343E38D}" type="presParOf" srcId="{DB178635-CDA4-4944-BFA6-67A37CC28D99}" destId="{B569D501-3084-4C0E-9EA9-A866A733F964}" srcOrd="4" destOrd="0" presId="urn:microsoft.com/office/officeart/2005/8/layout/lProcess2"/>
    <dgm:cxn modelId="{3853B087-CA57-420C-B789-8AC14D94EF0A}" type="presParOf" srcId="{B569D501-3084-4C0E-9EA9-A866A733F964}" destId="{5FF4343D-4F73-4B18-A7A4-14C280017C90}" srcOrd="0" destOrd="0" presId="urn:microsoft.com/office/officeart/2005/8/layout/lProcess2"/>
    <dgm:cxn modelId="{83697DC5-1AD0-4282-B554-23E66301C2DD}" type="presParOf" srcId="{B569D501-3084-4C0E-9EA9-A866A733F964}" destId="{C3CB4F19-4B7B-4A38-B033-E40823285C6A}" srcOrd="1" destOrd="0" presId="urn:microsoft.com/office/officeart/2005/8/layout/lProcess2"/>
    <dgm:cxn modelId="{55F4C71A-6222-42A9-B9EC-619F84821423}" type="presParOf" srcId="{B569D501-3084-4C0E-9EA9-A866A733F964}" destId="{1B7B991D-3176-4308-9BC7-9B7F058B1F11}" srcOrd="2" destOrd="0" presId="urn:microsoft.com/office/officeart/2005/8/layout/lProcess2"/>
    <dgm:cxn modelId="{7DFA0895-0FCB-4C6B-BA7B-5E8B9D65AF94}" type="presParOf" srcId="{1B7B991D-3176-4308-9BC7-9B7F058B1F11}" destId="{7CBF4089-72A3-4301-87B7-028A6F6C82D4}" srcOrd="0" destOrd="0" presId="urn:microsoft.com/office/officeart/2005/8/layout/lProcess2"/>
    <dgm:cxn modelId="{AF1C8CA6-8545-495B-9B2B-10E6C1E11C37}" type="presParOf" srcId="{DB178635-CDA4-4944-BFA6-67A37CC28D99}" destId="{9B5CF882-11E4-495E-89E7-55188340DEB1}" srcOrd="5" destOrd="0" presId="urn:microsoft.com/office/officeart/2005/8/layout/lProcess2"/>
    <dgm:cxn modelId="{398D7AC6-D318-4EE7-8740-260A56CC35A5}" type="presParOf" srcId="{DB178635-CDA4-4944-BFA6-67A37CC28D99}" destId="{27480E6B-BE79-44B7-9774-E2940DE91EDF}" srcOrd="6" destOrd="0" presId="urn:microsoft.com/office/officeart/2005/8/layout/lProcess2"/>
    <dgm:cxn modelId="{71DDF78C-6378-42F7-BA7B-B884333A48E9}" type="presParOf" srcId="{27480E6B-BE79-44B7-9774-E2940DE91EDF}" destId="{F705460E-CABF-4515-B06B-3C224834BD38}" srcOrd="0" destOrd="0" presId="urn:microsoft.com/office/officeart/2005/8/layout/lProcess2"/>
    <dgm:cxn modelId="{E409F805-7ED5-4B58-BC5C-4E007A0AE0EE}" type="presParOf" srcId="{27480E6B-BE79-44B7-9774-E2940DE91EDF}" destId="{CEA39326-96BB-4371-BE07-7A160FA7605A}" srcOrd="1" destOrd="0" presId="urn:microsoft.com/office/officeart/2005/8/layout/lProcess2"/>
    <dgm:cxn modelId="{A5A07B9C-BC66-45A3-9908-FBE3A5B71274}" type="presParOf" srcId="{27480E6B-BE79-44B7-9774-E2940DE91EDF}" destId="{EC660DE6-EE94-4BEB-8D37-7001F5D75B00}" srcOrd="2" destOrd="0" presId="urn:microsoft.com/office/officeart/2005/8/layout/lProcess2"/>
    <dgm:cxn modelId="{9CA0C271-ED1B-4C75-91F5-00F319FBABC2}" type="presParOf" srcId="{EC660DE6-EE94-4BEB-8D37-7001F5D75B00}" destId="{DF2B954E-C8C0-4ED8-845A-D0C814389051}" srcOrd="0" destOrd="0" presId="urn:microsoft.com/office/officeart/2005/8/layout/lProcess2"/>
    <dgm:cxn modelId="{BA5ECC25-80F7-4DB3-9636-5801F00A2702}" type="presParOf" srcId="{DB178635-CDA4-4944-BFA6-67A37CC28D99}" destId="{2509DD8E-F585-40AC-8B61-41F4CF7A58AB}" srcOrd="7" destOrd="0" presId="urn:microsoft.com/office/officeart/2005/8/layout/lProcess2"/>
    <dgm:cxn modelId="{03D70385-4A8A-4D2C-B8C7-73BC31902B73}" type="presParOf" srcId="{DB178635-CDA4-4944-BFA6-67A37CC28D99}" destId="{45DF333F-5BDB-4CF0-B3D3-B1A97B7A2B2D}" srcOrd="8" destOrd="0" presId="urn:microsoft.com/office/officeart/2005/8/layout/lProcess2"/>
    <dgm:cxn modelId="{3DA29D4B-822C-4A89-8414-291DCD95BEE4}" type="presParOf" srcId="{45DF333F-5BDB-4CF0-B3D3-B1A97B7A2B2D}" destId="{BF703AA1-FEBD-45A9-9202-F6FCFE6F9BD0}" srcOrd="0" destOrd="0" presId="urn:microsoft.com/office/officeart/2005/8/layout/lProcess2"/>
    <dgm:cxn modelId="{6FFC4B74-8C0F-4015-A041-697EFC7CF55D}" type="presParOf" srcId="{45DF333F-5BDB-4CF0-B3D3-B1A97B7A2B2D}" destId="{1653A2CC-7879-4BBC-B305-B175D9ABC018}" srcOrd="1" destOrd="0" presId="urn:microsoft.com/office/officeart/2005/8/layout/lProcess2"/>
    <dgm:cxn modelId="{F9995B19-BEBA-4053-BF60-361301204CFB}" type="presParOf" srcId="{45DF333F-5BDB-4CF0-B3D3-B1A97B7A2B2D}" destId="{65426077-4874-41E0-9206-AC26C2F03767}" srcOrd="2" destOrd="0" presId="urn:microsoft.com/office/officeart/2005/8/layout/lProcess2"/>
    <dgm:cxn modelId="{B81F7C5B-4FF5-4A2E-AF1E-8600D8134037}" type="presParOf" srcId="{65426077-4874-41E0-9206-AC26C2F03767}" destId="{A3634AC9-0384-440C-9913-B55E62C878EC}" srcOrd="0" destOrd="0" presId="urn:microsoft.com/office/officeart/2005/8/layout/lProcess2"/>
    <dgm:cxn modelId="{C3DA5CB1-4625-42C8-8A2D-034F77D47643}" type="presParOf" srcId="{DB178635-CDA4-4944-BFA6-67A37CC28D99}" destId="{F6284E14-11EE-447E-A3C4-9CD75FE0F83F}" srcOrd="9" destOrd="0" presId="urn:microsoft.com/office/officeart/2005/8/layout/lProcess2"/>
    <dgm:cxn modelId="{F6EE8AB9-35A1-41A0-9B1C-70AE2FFB9000}" type="presParOf" srcId="{DB178635-CDA4-4944-BFA6-67A37CC28D99}" destId="{C283F1C6-00E0-4ABD-AC36-E7FF3C9DA294}" srcOrd="10" destOrd="0" presId="urn:microsoft.com/office/officeart/2005/8/layout/lProcess2"/>
    <dgm:cxn modelId="{09857F3B-99A5-484F-AD54-29BF88C56C68}" type="presParOf" srcId="{C283F1C6-00E0-4ABD-AC36-E7FF3C9DA294}" destId="{60CB4CA3-5951-42FE-81B9-2B240487FADB}" srcOrd="0" destOrd="0" presId="urn:microsoft.com/office/officeart/2005/8/layout/lProcess2"/>
    <dgm:cxn modelId="{078342EA-86F4-4F98-89DA-E27B34ABEF98}" type="presParOf" srcId="{C283F1C6-00E0-4ABD-AC36-E7FF3C9DA294}" destId="{79411F7F-429D-4E0F-84B1-D01308F11A58}" srcOrd="1" destOrd="0" presId="urn:microsoft.com/office/officeart/2005/8/layout/lProcess2"/>
    <dgm:cxn modelId="{D53B83BA-7199-43BD-8BFF-4114FB043BC0}" type="presParOf" srcId="{C283F1C6-00E0-4ABD-AC36-E7FF3C9DA294}" destId="{FAE01C26-4CAF-48B2-BBC4-D65E51C2C181}" srcOrd="2" destOrd="0" presId="urn:microsoft.com/office/officeart/2005/8/layout/lProcess2"/>
    <dgm:cxn modelId="{A9138757-5273-4F61-9CED-E517098C3757}" type="presParOf" srcId="{FAE01C26-4CAF-48B2-BBC4-D65E51C2C181}" destId="{C7AE6D4D-0ED3-48C1-B0EB-443EDEE4142F}" srcOrd="0" destOrd="0" presId="urn:microsoft.com/office/officeart/2005/8/layout/lProcess2"/>
    <dgm:cxn modelId="{79AA6F06-3FE1-4251-93D5-4D4D1667F06D}" type="presParOf" srcId="{DB178635-CDA4-4944-BFA6-67A37CC28D99}" destId="{DE1F3944-1BC4-41D2-89E0-CC40AC48BB34}" srcOrd="11" destOrd="0" presId="urn:microsoft.com/office/officeart/2005/8/layout/lProcess2"/>
    <dgm:cxn modelId="{093B825E-3738-4F94-A4B8-7B457EEA85F6}" type="presParOf" srcId="{DB178635-CDA4-4944-BFA6-67A37CC28D99}" destId="{74108B49-9423-4644-850A-1D738A7B5442}" srcOrd="12" destOrd="0" presId="urn:microsoft.com/office/officeart/2005/8/layout/lProcess2"/>
    <dgm:cxn modelId="{3C67BFD1-D98E-46A3-9C3D-51D801B31B98}" type="presParOf" srcId="{74108B49-9423-4644-850A-1D738A7B5442}" destId="{A6DA92DC-DFC8-4D9D-AC9A-93A919BDF54A}" srcOrd="0" destOrd="0" presId="urn:microsoft.com/office/officeart/2005/8/layout/lProcess2"/>
    <dgm:cxn modelId="{CABC11DB-B070-48AA-B217-1D0E63401787}" type="presParOf" srcId="{74108B49-9423-4644-850A-1D738A7B5442}" destId="{300B81C9-AFAB-44C6-BBA8-1DD4D7615DB1}" srcOrd="1" destOrd="0" presId="urn:microsoft.com/office/officeart/2005/8/layout/lProcess2"/>
    <dgm:cxn modelId="{4524B2F8-2176-406A-8A4C-A5CCC6AEDFE5}" type="presParOf" srcId="{74108B49-9423-4644-850A-1D738A7B5442}" destId="{B27AECEF-FF74-428E-8BA5-CBC87D876E66}" srcOrd="2" destOrd="0" presId="urn:microsoft.com/office/officeart/2005/8/layout/lProcess2"/>
    <dgm:cxn modelId="{3A4905B0-7A1F-4E36-B148-2F08A71371A0}" type="presParOf" srcId="{B27AECEF-FF74-428E-8BA5-CBC87D876E66}" destId="{8C5C933A-BD10-4F8C-BDF8-4F16200B1AB5}" srcOrd="0" destOrd="0" presId="urn:microsoft.com/office/officeart/2005/8/layout/lProcess2"/>
    <dgm:cxn modelId="{4EBEBC01-1646-4BF0-9AC9-C4170AD21BDA}" type="presParOf" srcId="{DB178635-CDA4-4944-BFA6-67A37CC28D99}" destId="{FA9DC559-B03C-4E91-A59D-437B18EFD507}" srcOrd="13" destOrd="0" presId="urn:microsoft.com/office/officeart/2005/8/layout/lProcess2"/>
    <dgm:cxn modelId="{BB09795F-3860-4904-87E8-712005EB1EB5}" type="presParOf" srcId="{DB178635-CDA4-4944-BFA6-67A37CC28D99}" destId="{60C02C12-BA0D-407E-8B6C-B58F2E4B1352}" srcOrd="14" destOrd="0" presId="urn:microsoft.com/office/officeart/2005/8/layout/lProcess2"/>
    <dgm:cxn modelId="{F00A18F2-912D-4655-AADF-CB447D9B158A}" type="presParOf" srcId="{60C02C12-BA0D-407E-8B6C-B58F2E4B1352}" destId="{C4E789BF-F31A-42A4-A485-89185058E505}" srcOrd="0" destOrd="0" presId="urn:microsoft.com/office/officeart/2005/8/layout/lProcess2"/>
    <dgm:cxn modelId="{78EEC80D-E6D7-4748-ABAA-E39FB4260F19}" type="presParOf" srcId="{60C02C12-BA0D-407E-8B6C-B58F2E4B1352}" destId="{09378DBA-C391-4C51-924C-2E5F46EB8964}" srcOrd="1" destOrd="0" presId="urn:microsoft.com/office/officeart/2005/8/layout/lProcess2"/>
    <dgm:cxn modelId="{9F532757-47C7-488A-B42B-E8B686FB9094}" type="presParOf" srcId="{60C02C12-BA0D-407E-8B6C-B58F2E4B1352}" destId="{FEC70913-C5E3-440C-9B8A-63EA1BB03EE1}" srcOrd="2" destOrd="0" presId="urn:microsoft.com/office/officeart/2005/8/layout/lProcess2"/>
    <dgm:cxn modelId="{770DF539-0649-41F3-BB4B-D898CDE0B3D8}" type="presParOf" srcId="{FEC70913-C5E3-440C-9B8A-63EA1BB03EE1}" destId="{6684CF97-56FC-4E47-BFFE-9F9AAADF3771}" srcOrd="0" destOrd="0" presId="urn:microsoft.com/office/officeart/2005/8/layout/lProcess2"/>
    <dgm:cxn modelId="{3B15FDFC-ACE0-477C-A948-3B6FF289E831}" type="presParOf" srcId="{DB178635-CDA4-4944-BFA6-67A37CC28D99}" destId="{11903A80-DF36-4381-BDDF-CD2915BA20BC}" srcOrd="15" destOrd="0" presId="urn:microsoft.com/office/officeart/2005/8/layout/lProcess2"/>
    <dgm:cxn modelId="{BDAB6EF7-CF75-46DB-B3F1-DBD40539021A}" type="presParOf" srcId="{DB178635-CDA4-4944-BFA6-67A37CC28D99}" destId="{F9FD1B0C-DE01-46D4-A7E2-8CDF6D1BCAE5}" srcOrd="16" destOrd="0" presId="urn:microsoft.com/office/officeart/2005/8/layout/lProcess2"/>
    <dgm:cxn modelId="{F9B41EF5-37C4-4C46-BBD5-CC69DBD01722}" type="presParOf" srcId="{F9FD1B0C-DE01-46D4-A7E2-8CDF6D1BCAE5}" destId="{E53FB8FF-931A-489C-A4D9-70BA7865C836}" srcOrd="0" destOrd="0" presId="urn:microsoft.com/office/officeart/2005/8/layout/lProcess2"/>
    <dgm:cxn modelId="{0A3D02C2-12B1-4C63-8FC6-62AF1C221CE3}" type="presParOf" srcId="{F9FD1B0C-DE01-46D4-A7E2-8CDF6D1BCAE5}" destId="{94D87A63-9710-499B-B8B5-83CB379D2921}" srcOrd="1" destOrd="0" presId="urn:microsoft.com/office/officeart/2005/8/layout/lProcess2"/>
    <dgm:cxn modelId="{A146813E-D02A-4B1A-A86F-C61C79662421}" type="presParOf" srcId="{F9FD1B0C-DE01-46D4-A7E2-8CDF6D1BCAE5}" destId="{01B263EA-5626-4523-8594-075649236B3A}" srcOrd="2" destOrd="0" presId="urn:microsoft.com/office/officeart/2005/8/layout/lProcess2"/>
    <dgm:cxn modelId="{A0BC498D-988C-4006-AC8F-69C7EC0F5238}" type="presParOf" srcId="{01B263EA-5626-4523-8594-075649236B3A}" destId="{E20B29E7-A06D-4808-A334-786721B9A49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1A486-FA2A-464F-99EE-2A083F2E8888}" type="datetimeFigureOut">
              <a:rPr lang="ko-KR" altLang="en-US" smtClean="0"/>
              <a:pPr/>
              <a:t>2014-03-24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65403-6411-46AF-867F-A23D5EB12B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2090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ko-KR" smtClean="0"/>
              <a:t>Contextual: position within Planning policy – all three strategies released simultaneously</a:t>
            </a:r>
          </a:p>
          <a:p>
            <a:pPr eaLnBrk="1" hangingPunct="1">
              <a:spcBef>
                <a:spcPct val="0"/>
              </a:spcBef>
            </a:pPr>
            <a:endParaRPr lang="en-GB" altLang="ko-KR" smtClean="0"/>
          </a:p>
          <a:p>
            <a:pPr eaLnBrk="1" hangingPunct="1">
              <a:spcBef>
                <a:spcPct val="0"/>
              </a:spcBef>
            </a:pPr>
            <a:r>
              <a:rPr lang="en-GB" altLang="ko-KR" smtClean="0"/>
              <a:t>Mayor’s Air Quality Strategy currently at Assembly and Functional Body consultation.</a:t>
            </a: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199EF6-8F3E-4A18-9904-E2D879179610}" type="slidenum">
              <a:rPr lang="en-GB" altLang="ko-KR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ko-KR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23EB79-8CF1-453E-B492-7E058E5CF64C}" type="slidenum">
              <a:rPr lang="en-GB" altLang="ko-KR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http://mirror.enha.kr/wiki/%EC%84%9C%EC%9A%B8%ED%8A%B9%EB%B3%84%EC%8B%9C%20%EC%8B%9C%EB%82%B4%EB%B2%84%EC%8A%A4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5403-6411-46AF-867F-A23D5EB12B6D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22868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E134-C165-44DF-8267-C18D65769A5D}" type="datetimeFigureOut">
              <a:rPr lang="ko-KR" altLang="en-US" smtClean="0"/>
              <a:pPr/>
              <a:t>2014-03-24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B8F-4975-46B2-AE36-C9D5CC361D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0472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E134-C165-44DF-8267-C18D65769A5D}" type="datetimeFigureOut">
              <a:rPr lang="ko-KR" altLang="en-US" smtClean="0"/>
              <a:pPr/>
              <a:t>2014-03-24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B8F-4975-46B2-AE36-C9D5CC361D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492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E134-C165-44DF-8267-C18D65769A5D}" type="datetimeFigureOut">
              <a:rPr lang="ko-KR" altLang="en-US" smtClean="0"/>
              <a:pPr/>
              <a:t>2014-03-24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B8F-4975-46B2-AE36-C9D5CC361D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8880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E134-C165-44DF-8267-C18D65769A5D}" type="datetimeFigureOut">
              <a:rPr lang="ko-KR" altLang="en-US" smtClean="0"/>
              <a:pPr/>
              <a:t>2014-03-24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B8F-4975-46B2-AE36-C9D5CC361D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3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E134-C165-44DF-8267-C18D65769A5D}" type="datetimeFigureOut">
              <a:rPr lang="ko-KR" altLang="en-US" smtClean="0"/>
              <a:pPr/>
              <a:t>2014-03-24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B8F-4975-46B2-AE36-C9D5CC361D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2452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E134-C165-44DF-8267-C18D65769A5D}" type="datetimeFigureOut">
              <a:rPr lang="ko-KR" altLang="en-US" smtClean="0"/>
              <a:pPr/>
              <a:t>2014-03-24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B8F-4975-46B2-AE36-C9D5CC361D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2626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E134-C165-44DF-8267-C18D65769A5D}" type="datetimeFigureOut">
              <a:rPr lang="ko-KR" altLang="en-US" smtClean="0"/>
              <a:pPr/>
              <a:t>2014-03-24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B8F-4975-46B2-AE36-C9D5CC361D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279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E134-C165-44DF-8267-C18D65769A5D}" type="datetimeFigureOut">
              <a:rPr lang="ko-KR" altLang="en-US" smtClean="0"/>
              <a:pPr/>
              <a:t>2014-03-24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B8F-4975-46B2-AE36-C9D5CC361D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0176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E134-C165-44DF-8267-C18D65769A5D}" type="datetimeFigureOut">
              <a:rPr lang="ko-KR" altLang="en-US" smtClean="0"/>
              <a:pPr/>
              <a:t>2014-03-24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B8F-4975-46B2-AE36-C9D5CC361D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2371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E134-C165-44DF-8267-C18D65769A5D}" type="datetimeFigureOut">
              <a:rPr lang="ko-KR" altLang="en-US" smtClean="0"/>
              <a:pPr/>
              <a:t>2014-03-24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B8F-4975-46B2-AE36-C9D5CC361D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818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E134-C165-44DF-8267-C18D65769A5D}" type="datetimeFigureOut">
              <a:rPr lang="ko-KR" altLang="en-US" smtClean="0"/>
              <a:pPr/>
              <a:t>2014-03-24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3B8F-4975-46B2-AE36-C9D5CC361D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1388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5E134-C165-44DF-8267-C18D65769A5D}" type="datetimeFigureOut">
              <a:rPr lang="ko-KR" altLang="en-US" smtClean="0"/>
              <a:pPr/>
              <a:t>2014-03-24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83B8F-4975-46B2-AE36-C9D5CC361D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0521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4481" y="1196752"/>
            <a:ext cx="8208912" cy="1296144"/>
          </a:xfrm>
        </p:spPr>
        <p:txBody>
          <a:bodyPr>
            <a:noAutofit/>
          </a:bodyPr>
          <a:lstStyle/>
          <a:p>
            <a:r>
              <a:rPr lang="ko-KR" altLang="en-US" sz="5400" b="1" dirty="0" smtClean="0"/>
              <a:t>서울시 교통정책</a:t>
            </a:r>
            <a:r>
              <a:rPr lang="ko-KR" altLang="en-US" sz="5400" b="1" dirty="0"/>
              <a:t>의 </a:t>
            </a:r>
            <a:r>
              <a:rPr lang="en-US" altLang="ko-KR" sz="5400" b="1" dirty="0" smtClean="0"/>
              <a:t/>
            </a:r>
            <a:br>
              <a:rPr lang="en-US" altLang="ko-KR" sz="5400" b="1" dirty="0" smtClean="0"/>
            </a:br>
            <a:r>
              <a:rPr lang="ko-KR" altLang="en-US" sz="5400" b="1" dirty="0" smtClean="0"/>
              <a:t>개선방향</a:t>
            </a:r>
            <a:endParaRPr lang="ko-KR" altLang="en-US" sz="54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292080" y="4293096"/>
            <a:ext cx="3272408" cy="864096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녹색교통이사  </a:t>
            </a:r>
            <a:endParaRPr lang="en-US" altLang="ko-KR" dirty="0" smtClean="0"/>
          </a:p>
          <a:p>
            <a:r>
              <a:rPr lang="ko-KR" altLang="en-US" dirty="0" smtClean="0"/>
              <a:t> 백 남 철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26407"/>
            <a:ext cx="4608512" cy="33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82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dirty="0"/>
              <a:t>III. </a:t>
            </a:r>
            <a:r>
              <a:rPr lang="ko-KR" altLang="ko-KR" dirty="0" smtClean="0"/>
              <a:t>교통정책</a:t>
            </a:r>
            <a:r>
              <a:rPr lang="ko-KR" altLang="en-US" dirty="0" smtClean="0"/>
              <a:t> 개선 방향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53136"/>
          </a:xfrm>
        </p:spPr>
        <p:txBody>
          <a:bodyPr>
            <a:normAutofit fontScale="77500" lnSpcReduction="20000"/>
          </a:bodyPr>
          <a:lstStyle/>
          <a:p>
            <a:r>
              <a:rPr lang="ko-KR" altLang="ko-KR" sz="3300" dirty="0" smtClean="0"/>
              <a:t>교통 </a:t>
            </a:r>
            <a:r>
              <a:rPr lang="ko-KR" altLang="en-US" sz="3300" dirty="0" smtClean="0"/>
              <a:t>정책의 </a:t>
            </a:r>
            <a:r>
              <a:rPr lang="ko-KR" altLang="en-US" sz="3300" b="1" dirty="0" smtClean="0"/>
              <a:t>핵심 문제 해결이 가능한가</a:t>
            </a:r>
            <a:r>
              <a:rPr lang="en-US" altLang="ko-KR" sz="3300" dirty="0" smtClean="0"/>
              <a:t>?</a:t>
            </a:r>
            <a:r>
              <a:rPr lang="ko-KR" altLang="en-US" sz="3300" dirty="0" smtClean="0"/>
              <a:t> </a:t>
            </a:r>
            <a:endParaRPr lang="en-US" altLang="ko-KR" sz="3300" dirty="0" smtClean="0"/>
          </a:p>
          <a:p>
            <a:pPr lvl="1"/>
            <a:r>
              <a:rPr lang="ko-KR" altLang="en-US" sz="2600" b="1" dirty="0" smtClean="0"/>
              <a:t>승용차 </a:t>
            </a:r>
            <a:r>
              <a:rPr lang="en-US" altLang="ko-KR" sz="2600" b="1" dirty="0" smtClean="0"/>
              <a:t>5</a:t>
            </a:r>
            <a:r>
              <a:rPr lang="ko-KR" altLang="en-US" sz="2600" b="1" dirty="0" smtClean="0"/>
              <a:t>대중 </a:t>
            </a:r>
            <a:r>
              <a:rPr lang="en-US" altLang="ko-KR" sz="2600" b="1" dirty="0" smtClean="0"/>
              <a:t>4</a:t>
            </a:r>
            <a:r>
              <a:rPr lang="ko-KR" altLang="en-US" sz="2600" b="1" dirty="0" smtClean="0"/>
              <a:t>대가 </a:t>
            </a:r>
            <a:r>
              <a:rPr lang="ko-KR" altLang="en-US" sz="2600" b="1" dirty="0" err="1" smtClean="0"/>
              <a:t>나홀로</a:t>
            </a:r>
            <a:r>
              <a:rPr lang="ko-KR" altLang="en-US" sz="2600" b="1" dirty="0" smtClean="0"/>
              <a:t> 차량 </a:t>
            </a:r>
            <a:r>
              <a:rPr lang="en-US" altLang="ko-KR" sz="3300" b="1" dirty="0" smtClean="0"/>
              <a:t>:</a:t>
            </a:r>
            <a:r>
              <a:rPr lang="ko-KR" altLang="en-US" sz="3300" b="1" dirty="0" smtClean="0"/>
              <a:t> </a:t>
            </a:r>
            <a:r>
              <a:rPr lang="ko-KR" altLang="ko-KR" sz="2100" b="1" dirty="0" smtClean="0"/>
              <a:t>시민들이 </a:t>
            </a:r>
            <a:r>
              <a:rPr lang="ko-KR" altLang="ko-KR" sz="2100" b="1" dirty="0"/>
              <a:t>승용차를 이용하지 않고도 </a:t>
            </a:r>
            <a:r>
              <a:rPr lang="ko-KR" altLang="en-US" sz="2100" b="1" dirty="0" smtClean="0"/>
              <a:t>교통 </a:t>
            </a:r>
            <a:r>
              <a:rPr lang="ko-KR" altLang="ko-KR" sz="2100" b="1" dirty="0" smtClean="0"/>
              <a:t>불편을 </a:t>
            </a:r>
            <a:r>
              <a:rPr lang="ko-KR" altLang="ko-KR" sz="2100" b="1" dirty="0"/>
              <a:t>느끼지 않도록 </a:t>
            </a:r>
            <a:r>
              <a:rPr lang="ko-KR" altLang="ko-KR" sz="2100" b="1" dirty="0" smtClean="0"/>
              <a:t>하</a:t>
            </a:r>
            <a:r>
              <a:rPr lang="ko-KR" altLang="en-US" sz="2100" b="1" dirty="0" smtClean="0"/>
              <a:t>는 것</a:t>
            </a:r>
            <a:r>
              <a:rPr lang="ko-KR" altLang="ko-KR" sz="2100" b="1" dirty="0" smtClean="0"/>
              <a:t> </a:t>
            </a:r>
            <a:endParaRPr lang="en-US" altLang="ko-KR" sz="2100" b="1" dirty="0" smtClean="0"/>
          </a:p>
          <a:p>
            <a:pPr lvl="1"/>
            <a:r>
              <a:rPr lang="ko-KR" altLang="en-US" sz="2300" b="1" dirty="0" smtClean="0"/>
              <a:t>앞으로 </a:t>
            </a:r>
            <a:r>
              <a:rPr lang="en-US" altLang="ko-KR" sz="2300" b="1" dirty="0"/>
              <a:t>Big Data </a:t>
            </a:r>
            <a:r>
              <a:rPr lang="ko-KR" altLang="en-US" sz="2300" b="1" dirty="0"/>
              <a:t>시대 </a:t>
            </a:r>
            <a:r>
              <a:rPr lang="en-US" altLang="ko-KR" sz="2300" b="1" dirty="0" smtClean="0"/>
              <a:t>.</a:t>
            </a:r>
            <a:r>
              <a:rPr lang="ko-KR" altLang="en-US" sz="2300" b="1" dirty="0" smtClean="0"/>
              <a:t> 해결은 몰라도 관리가 가능해져</a:t>
            </a:r>
            <a:r>
              <a:rPr lang="en-US" altLang="ko-KR" sz="2000" b="1" dirty="0" smtClean="0"/>
              <a:t>…</a:t>
            </a:r>
            <a:r>
              <a:rPr lang="en-US" altLang="ko-KR" sz="2100" b="1" dirty="0" smtClean="0"/>
              <a:t> </a:t>
            </a:r>
          </a:p>
          <a:p>
            <a:r>
              <a:rPr lang="ko-KR" altLang="ko-KR" dirty="0" smtClean="0"/>
              <a:t>교통</a:t>
            </a:r>
            <a:r>
              <a:rPr lang="ko-KR" altLang="en-US" dirty="0" smtClean="0"/>
              <a:t> </a:t>
            </a:r>
            <a:r>
              <a:rPr lang="ko-KR" altLang="ko-KR" dirty="0" smtClean="0"/>
              <a:t>정책</a:t>
            </a:r>
            <a:r>
              <a:rPr lang="ko-KR" altLang="en-US" dirty="0"/>
              <a:t>이 </a:t>
            </a:r>
            <a:r>
              <a:rPr lang="ko-KR" altLang="en-US" b="1" dirty="0" smtClean="0"/>
              <a:t>추구해야 하는 가치는</a:t>
            </a:r>
            <a:r>
              <a:rPr lang="en-US" altLang="ko-KR" dirty="0" smtClean="0"/>
              <a:t>?</a:t>
            </a:r>
            <a:r>
              <a:rPr lang="ko-KR" altLang="ko-KR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sz="3300" b="1" dirty="0" smtClean="0"/>
              <a:t>도심 재개발 등 토지이용 활성화 지원 </a:t>
            </a:r>
            <a:endParaRPr lang="en-US" altLang="ko-KR" sz="3300" b="1" dirty="0" smtClean="0"/>
          </a:p>
          <a:p>
            <a:pPr lvl="1"/>
            <a:r>
              <a:rPr lang="ko-KR" altLang="en-US" sz="3300" b="1" dirty="0" smtClean="0"/>
              <a:t>교통 형평성이 높아야 효율적</a:t>
            </a:r>
            <a:endParaRPr lang="en-US" altLang="ko-KR" sz="3300" b="1" dirty="0" smtClean="0"/>
          </a:p>
          <a:p>
            <a:pPr lvl="2"/>
            <a:r>
              <a:rPr lang="ko-KR" altLang="en-US" dirty="0" smtClean="0"/>
              <a:t>강남과 강북의 차이 해소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달동네 구릉지 교통 수단 없을까</a:t>
            </a:r>
            <a:r>
              <a:rPr lang="en-US" altLang="ko-KR" dirty="0" smtClean="0"/>
              <a:t>?)</a:t>
            </a:r>
          </a:p>
          <a:p>
            <a:pPr lvl="2"/>
            <a:r>
              <a:rPr lang="ko-KR" altLang="en-US" dirty="0" smtClean="0"/>
              <a:t>고령자</a:t>
            </a:r>
            <a:r>
              <a:rPr lang="en-US" altLang="ko-KR" dirty="0" smtClean="0"/>
              <a:t>/</a:t>
            </a:r>
            <a:r>
              <a:rPr lang="ko-KR" altLang="en-US" dirty="0" smtClean="0"/>
              <a:t>부녀자</a:t>
            </a:r>
            <a:r>
              <a:rPr lang="en-US" altLang="ko-KR" dirty="0" smtClean="0"/>
              <a:t>/</a:t>
            </a:r>
            <a:r>
              <a:rPr lang="ko-KR" altLang="en-US" dirty="0" smtClean="0"/>
              <a:t>장애인</a:t>
            </a:r>
            <a:r>
              <a:rPr lang="en-US" altLang="ko-KR" dirty="0" smtClean="0"/>
              <a:t>/</a:t>
            </a:r>
            <a:r>
              <a:rPr lang="ko-KR" altLang="en-US" dirty="0" smtClean="0"/>
              <a:t>어린이의 이동성과 안전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보행자와 자전거 이용자의 </a:t>
            </a:r>
            <a:r>
              <a:rPr lang="ko-KR" altLang="en-US" dirty="0" err="1" smtClean="0"/>
              <a:t>접근성</a:t>
            </a:r>
            <a:r>
              <a:rPr lang="ko-KR" altLang="en-US" dirty="0" smtClean="0"/>
              <a:t> 등</a:t>
            </a:r>
            <a:endParaRPr lang="en-US" altLang="ko-KR" dirty="0" smtClean="0"/>
          </a:p>
          <a:p>
            <a:pPr lvl="1"/>
            <a:r>
              <a:rPr lang="ko-KR" altLang="en-US" sz="3800" b="1" dirty="0" smtClean="0"/>
              <a:t>안전해</a:t>
            </a:r>
            <a:r>
              <a:rPr lang="ko-KR" altLang="en-US" sz="3800" b="1" dirty="0"/>
              <a:t>야</a:t>
            </a:r>
            <a:r>
              <a:rPr lang="ko-KR" altLang="en-US" dirty="0"/>
              <a:t> </a:t>
            </a:r>
            <a:r>
              <a:rPr lang="ko-KR" altLang="en-US" dirty="0" smtClean="0"/>
              <a:t>교통정체도 해소</a:t>
            </a:r>
            <a:r>
              <a:rPr lang="en-US" altLang="ko-KR" dirty="0" smtClean="0"/>
              <a:t>:</a:t>
            </a:r>
            <a:r>
              <a:rPr lang="ko-KR" altLang="en-US" dirty="0" smtClean="0"/>
              <a:t> 교통사고로 인한 정체문제가 도시교통정체의 </a:t>
            </a:r>
            <a:r>
              <a:rPr lang="en-US" altLang="ko-KR" dirty="0" smtClean="0"/>
              <a:t>40%</a:t>
            </a:r>
            <a:r>
              <a:rPr lang="ko-KR" altLang="en-US" dirty="0" smtClean="0"/>
              <a:t> 추정</a:t>
            </a:r>
            <a:endParaRPr lang="en-US" altLang="ko-KR" dirty="0" smtClean="0"/>
          </a:p>
          <a:p>
            <a:pPr lvl="1"/>
            <a:r>
              <a:rPr lang="ko-KR" altLang="en-US" sz="4200" b="1" dirty="0" smtClean="0"/>
              <a:t>삶</a:t>
            </a:r>
            <a:r>
              <a:rPr lang="ko-KR" altLang="en-US" sz="4200" b="1" dirty="0"/>
              <a:t>의 </a:t>
            </a:r>
            <a:r>
              <a:rPr lang="ko-KR" altLang="en-US" sz="4200" b="1" dirty="0" smtClean="0"/>
              <a:t>질</a:t>
            </a:r>
            <a:endParaRPr lang="ko-KR" altLang="en-US" sz="4200" b="1" dirty="0"/>
          </a:p>
        </p:txBody>
      </p:sp>
    </p:spTree>
    <p:extLst>
      <p:ext uri="{BB962C8B-B14F-4D97-AF65-F5344CB8AC3E}">
        <p14:creationId xmlns:p14="http://schemas.microsoft.com/office/powerpoint/2010/main" xmlns="" val="20406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62098" y="261938"/>
            <a:ext cx="6930182" cy="430212"/>
          </a:xfrm>
        </p:spPr>
        <p:txBody>
          <a:bodyPr>
            <a:noAutofit/>
          </a:bodyPr>
          <a:lstStyle/>
          <a:p>
            <a:pPr algn="l"/>
            <a:r>
              <a:rPr lang="ko-KR" altLang="en-US" sz="2800" b="1" dirty="0" smtClean="0">
                <a:cs typeface="Arial" pitchFamily="34" charset="0"/>
              </a:rPr>
              <a:t>서울의 교통정책 개발방</a:t>
            </a:r>
            <a:r>
              <a:rPr lang="ko-KR" altLang="en-US" sz="2800" b="1" dirty="0">
                <a:cs typeface="Arial" pitchFamily="34" charset="0"/>
              </a:rPr>
              <a:t>향</a:t>
            </a:r>
            <a:r>
              <a:rPr lang="ko-KR" altLang="en-US" sz="2800" b="1" dirty="0" smtClean="0">
                <a:cs typeface="Arial" pitchFamily="34" charset="0"/>
              </a:rPr>
              <a:t> </a:t>
            </a:r>
            <a:r>
              <a:rPr lang="en-US" altLang="ko-KR" sz="2800" b="1" dirty="0" smtClean="0">
                <a:cs typeface="Arial" pitchFamily="34" charset="0"/>
              </a:rPr>
              <a:t>?</a:t>
            </a:r>
            <a:endParaRPr lang="en-GB" altLang="ko-KR" sz="2800" b="1" dirty="0" smtClean="0">
              <a:cs typeface="Arial" pitchFamily="34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CC3E97B0-8F45-49E8-9F6B-4F2669CB27B9}" type="slidenum">
              <a:rPr lang="en-GB" altLang="ko-KR" sz="1200" smtClean="0">
                <a:solidFill>
                  <a:srgbClr val="898989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ko-KR" sz="1200" smtClean="0">
              <a:solidFill>
                <a:srgbClr val="898989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38150" y="1695454"/>
          <a:ext cx="8248650" cy="1949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5781" name="Rectangle 9"/>
          <p:cNvSpPr>
            <a:spLocks noChangeArrowheads="1"/>
          </p:cNvSpPr>
          <p:nvPr/>
        </p:nvSpPr>
        <p:spPr bwMode="auto">
          <a:xfrm>
            <a:off x="142874" y="1000125"/>
            <a:ext cx="774149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</a:rPr>
              <a:t>(1)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 영국의 </a:t>
            </a:r>
            <a:r>
              <a:rPr lang="en-US" altLang="ko-KR" sz="2400" b="1" dirty="0">
                <a:solidFill>
                  <a:srgbClr val="000000"/>
                </a:solidFill>
              </a:rPr>
              <a:t>Boris </a:t>
            </a:r>
            <a:r>
              <a:rPr lang="en-US" altLang="ko-KR" sz="2400" b="1" dirty="0" smtClean="0">
                <a:solidFill>
                  <a:srgbClr val="000000"/>
                </a:solidFill>
              </a:rPr>
              <a:t>London?</a:t>
            </a:r>
            <a:endParaRPr lang="en-GB" altLang="ko-KR" sz="2400" b="1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43125" y="857250"/>
            <a:ext cx="4643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786" y="4509119"/>
            <a:ext cx="4089058" cy="229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62098" y="3861048"/>
            <a:ext cx="8773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</a:rPr>
              <a:t>(2)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 미국의 </a:t>
            </a:r>
            <a:r>
              <a:rPr lang="ko-KR" altLang="ko-KR" sz="2400" b="1" i="1" dirty="0"/>
              <a:t>Bill de </a:t>
            </a:r>
            <a:r>
              <a:rPr lang="ko-KR" altLang="ko-KR" sz="2400" b="1" i="1" dirty="0" smtClean="0"/>
              <a:t>Blasio</a:t>
            </a:r>
            <a:r>
              <a:rPr lang="en-US" altLang="ko-KR" sz="2400" b="1" dirty="0" smtClean="0">
                <a:solidFill>
                  <a:srgbClr val="000000"/>
                </a:solidFill>
              </a:rPr>
              <a:t>?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</a:rPr>
              <a:t>Vision Zero </a:t>
            </a:r>
            <a:r>
              <a:rPr lang="en-US" altLang="ko-KR" sz="1600" b="1" dirty="0" smtClean="0">
                <a:solidFill>
                  <a:srgbClr val="000000"/>
                </a:solidFill>
              </a:rPr>
              <a:t>(Accidents, Emissions)</a:t>
            </a:r>
            <a:endParaRPr lang="en-GB" altLang="ko-KR" sz="2400" b="1" dirty="0">
              <a:solidFill>
                <a:srgbClr val="0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268" y="4509118"/>
            <a:ext cx="4051976" cy="231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0766" y="1628800"/>
            <a:ext cx="1475682" cy="20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83465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Mobility Management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Center: </a:t>
            </a:r>
            <a:br>
              <a:rPr lang="en-US" altLang="ko-KR" b="1" dirty="0" smtClean="0"/>
            </a:br>
            <a:r>
              <a:rPr lang="ko-KR" altLang="en-US" sz="4000" b="1" dirty="0" smtClean="0"/>
              <a:t>교통 이용자들을 먼저 생각하라</a:t>
            </a:r>
            <a:endParaRPr lang="ko-KR" altLang="en-US" dirty="0" smtClean="0"/>
          </a:p>
        </p:txBody>
      </p:sp>
      <p:sp>
        <p:nvSpPr>
          <p:cNvPr id="95235" name="내용 개체 틀 2"/>
          <p:cNvSpPr>
            <a:spLocks noGrp="1"/>
          </p:cNvSpPr>
          <p:nvPr>
            <p:ph idx="1"/>
          </p:nvPr>
        </p:nvSpPr>
        <p:spPr>
          <a:xfrm>
            <a:off x="107951" y="2060848"/>
            <a:ext cx="6120233" cy="4065315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b="1" dirty="0" smtClean="0"/>
              <a:t>교통 </a:t>
            </a:r>
            <a:r>
              <a:rPr lang="en-US" altLang="ko-KR" b="1" dirty="0" smtClean="0"/>
              <a:t>:</a:t>
            </a:r>
            <a:r>
              <a:rPr lang="ko-KR" altLang="en-US" b="1" dirty="0" smtClean="0"/>
              <a:t>「학교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직장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나 집에 얼마나 쉽게 갈 수 있는가」라는 것</a:t>
            </a:r>
            <a:r>
              <a:rPr lang="en-US" altLang="ko-KR" b="1" dirty="0" smtClean="0"/>
              <a:t>. </a:t>
            </a:r>
          </a:p>
          <a:p>
            <a:pPr lvl="1"/>
            <a:r>
              <a:rPr lang="ko-KR" altLang="en-US" dirty="0" smtClean="0"/>
              <a:t>그러나</a:t>
            </a:r>
            <a:r>
              <a:rPr lang="en-US" altLang="ko-KR" dirty="0" smtClean="0"/>
              <a:t>,</a:t>
            </a:r>
            <a:r>
              <a:rPr lang="ko-KR" altLang="en-US" dirty="0" smtClean="0"/>
              <a:t> 지금까지는 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역으로 들어가서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지하철을 타고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역에서 나온다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로 규정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앞으로는 </a:t>
            </a:r>
            <a:r>
              <a:rPr lang="en-US" altLang="ko-KR" b="1" dirty="0" smtClean="0"/>
              <a:t>Big Data </a:t>
            </a:r>
            <a:r>
              <a:rPr lang="ko-KR" altLang="en-US" b="1" dirty="0" smtClean="0"/>
              <a:t>시대</a:t>
            </a:r>
            <a:r>
              <a:rPr lang="en-US" altLang="ko-KR" b="1" dirty="0" smtClean="0"/>
              <a:t>.</a:t>
            </a:r>
            <a:r>
              <a:rPr lang="ko-KR" altLang="en-US" b="1" dirty="0" smtClean="0"/>
              <a:t> </a:t>
            </a:r>
            <a:r>
              <a:rPr lang="ko-KR" altLang="en-US" dirty="0" smtClean="0"/>
              <a:t>「어떻게 정거장으로 가며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어떻게 </a:t>
            </a:r>
            <a:r>
              <a:rPr lang="ko-KR" altLang="en-US" b="1" dirty="0" smtClean="0"/>
              <a:t>여정</a:t>
            </a:r>
            <a:r>
              <a:rPr lang="ko-KR" altLang="en-US" dirty="0" smtClean="0"/>
              <a:t>을 계속해 나갈 것인지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버스나 </a:t>
            </a:r>
            <a:r>
              <a:rPr lang="ko-KR" altLang="en-US" b="1" dirty="0" smtClean="0"/>
              <a:t>도보</a:t>
            </a:r>
            <a:r>
              <a:rPr lang="ko-KR" altLang="en-US" dirty="0" smtClean="0"/>
              <a:t>로 이동하는 것은 어떨지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만약 그렇다면 어떻게 해야 </a:t>
            </a:r>
            <a:r>
              <a:rPr lang="ko-KR" altLang="en-US" b="1" dirty="0" smtClean="0"/>
              <a:t>정보</a:t>
            </a:r>
            <a:r>
              <a:rPr lang="ko-KR" altLang="en-US" dirty="0" smtClean="0"/>
              <a:t>를 얻을 수 있는가」에 대한 질문과 연계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하나의 교통수단이 아닌 </a:t>
            </a:r>
            <a:r>
              <a:rPr lang="ko-KR" altLang="en-US" b="1" dirty="0" smtClean="0"/>
              <a:t>복수</a:t>
            </a:r>
            <a:r>
              <a:rPr lang="ko-KR" altLang="en-US" dirty="0" smtClean="0"/>
              <a:t> 교통수단 조합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MM center</a:t>
            </a:r>
            <a:r>
              <a:rPr lang="ko-KR" altLang="en-US" dirty="0" smtClean="0"/>
              <a:t>에서 고객이 원하는 해답 제시</a:t>
            </a:r>
          </a:p>
          <a:p>
            <a:pPr lvl="1"/>
            <a:endParaRPr lang="ko-KR" alt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152" y="2204864"/>
            <a:ext cx="2649684" cy="207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9751" y="4432647"/>
            <a:ext cx="2454486" cy="222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9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2" name="_x239504080" descr="EMB0000161cbb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7480" y="3789040"/>
            <a:ext cx="3145192" cy="191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752040" y="5870949"/>
            <a:ext cx="3203848" cy="326243"/>
          </a:xfrm>
          <a:prstGeom prst="rect">
            <a:avLst/>
          </a:prstGeom>
          <a:solidFill>
            <a:srgbClr val="DEDEDE"/>
          </a:solidFill>
        </p:spPr>
        <p:txBody>
          <a:bodyPr wrap="square">
            <a:spAutoFit/>
          </a:bodyPr>
          <a:lstStyle/>
          <a:p>
            <a:pPr marL="360000" indent="-180000" algn="just"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도시고속도로 프리미엄 </a:t>
            </a:r>
            <a:r>
              <a:rPr lang="ko-KR" altLang="en-US" sz="1200" dirty="0" err="1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차로제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시행</a:t>
            </a:r>
            <a:endParaRPr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246082" y="1196752"/>
            <a:ext cx="5478046" cy="5544616"/>
          </a:xfrm>
        </p:spPr>
        <p:txBody>
          <a:bodyPr>
            <a:noAutofit/>
          </a:bodyPr>
          <a:lstStyle/>
          <a:p>
            <a:pPr marL="285750" indent="-285750" algn="l" latinLnBrk="1">
              <a:buFont typeface="Wingdings" panose="05000000000000000000" pitchFamily="2" charset="2"/>
              <a:buChar char="§"/>
            </a:pPr>
            <a:r>
              <a:rPr lang="en-US" altLang="ko-KR" sz="16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ko-KR" sz="16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요금수준</a:t>
            </a:r>
            <a:r>
              <a:rPr lang="en-US" altLang="ko-KR" sz="16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 2014</a:t>
            </a:r>
            <a:r>
              <a:rPr lang="ko-KR" altLang="ko-KR" sz="16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년 현재까지 같은 요금 징수</a:t>
            </a:r>
            <a:r>
              <a:rPr lang="en-US" altLang="ko-KR" sz="16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ko-KR" sz="16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현실화</a:t>
            </a:r>
          </a:p>
          <a:p>
            <a:pPr marL="285750" indent="-285750" algn="l" latinLnBrk="1">
              <a:buFont typeface="Wingdings" panose="05000000000000000000" pitchFamily="2" charset="2"/>
              <a:buChar char="§"/>
            </a:pPr>
            <a:r>
              <a:rPr lang="en-US" altLang="ko-KR" sz="16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ko-KR" sz="16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면제차량</a:t>
            </a:r>
            <a:r>
              <a:rPr lang="en-US" altLang="ko-KR" sz="16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ko-KR" sz="16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과도하게 많음</a:t>
            </a:r>
            <a:r>
              <a:rPr lang="en-US" altLang="ko-KR" sz="16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ko-KR" altLang="ko-KR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남산</a:t>
            </a:r>
            <a:r>
              <a:rPr lang="en-US" altLang="ko-KR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1·3</a:t>
            </a:r>
            <a:r>
              <a:rPr lang="ko-KR" altLang="ko-KR" sz="1200" kern="1200" dirty="0" err="1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호터널</a:t>
            </a:r>
            <a:r>
              <a:rPr lang="ko-KR" altLang="ko-KR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연간 약</a:t>
            </a:r>
            <a:r>
              <a:rPr lang="en-US" altLang="ko-KR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ko-KR" altLang="ko-KR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천</a:t>
            </a:r>
            <a:r>
              <a:rPr lang="en-US" altLang="ko-KR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ko-KR" altLang="ko-KR" sz="1200" kern="1200" dirty="0" err="1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백만대</a:t>
            </a:r>
            <a:r>
              <a:rPr lang="ko-KR" alt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중 면제차량 비율은</a:t>
            </a:r>
            <a:r>
              <a:rPr lang="en-US" altLang="ko-KR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63%.  </a:t>
            </a:r>
            <a:r>
              <a:rPr lang="ko-KR" altLang="ko-KR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미세먼지 관리 관점에서 면제 차량 범위 축소 </a:t>
            </a:r>
            <a:r>
              <a:rPr lang="ko-KR" alt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ko-KR" sz="1200" kern="1200" dirty="0" smtClean="0">
              <a:solidFill>
                <a:schemeClr val="tx1">
                  <a:tint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 algn="l" latinLnBrk="1">
              <a:buFont typeface="Wingdings" panose="05000000000000000000" pitchFamily="2" charset="2"/>
              <a:buChar char="§"/>
            </a:pPr>
            <a:r>
              <a:rPr lang="ko-KR" altLang="ko-KR" sz="16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혼잡통행료 체계 전면 개편 필요</a:t>
            </a:r>
            <a:r>
              <a:rPr lang="en-US" altLang="ko-KR" sz="16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1" algn="l"/>
            <a:r>
              <a:rPr lang="en-US" altLang="ko-KR" sz="1800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대안</a:t>
            </a:r>
            <a:r>
              <a:rPr lang="en-US" altLang="ko-KR" sz="1800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1)</a:t>
            </a:r>
            <a:r>
              <a:rPr lang="ko-KR" altLang="en-US" sz="1800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800" dirty="0" smtClean="0"/>
              <a:t>GPS/LBS </a:t>
            </a:r>
            <a:r>
              <a:rPr lang="ko-KR" altLang="ko-KR" sz="1800" dirty="0" smtClean="0"/>
              <a:t>기반 </a:t>
            </a:r>
            <a:r>
              <a:rPr lang="ko-KR" altLang="en-US" sz="1800" dirty="0" err="1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총통행량</a:t>
            </a:r>
            <a:r>
              <a:rPr lang="ko-KR" altLang="en-US" sz="1800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관리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 및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개인 </a:t>
            </a:r>
            <a:r>
              <a:rPr lang="ko-KR" altLang="en-US" sz="1800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이동성 </a:t>
            </a:r>
            <a:r>
              <a:rPr lang="ko-KR" altLang="en-US" sz="1800" dirty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관리</a:t>
            </a:r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(MM)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로 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자발적 수단전환 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연간주행거리 </a:t>
            </a:r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1800" dirty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만</a:t>
            </a:r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km</a:t>
            </a:r>
            <a:r>
              <a:rPr lang="ko-KR" altLang="en-US" sz="1800" dirty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이하  세금</a:t>
            </a:r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800" dirty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보험료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 감면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…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800" dirty="0">
              <a:latin typeface="HY헤드라인M" pitchFamily="18" charset="-127"/>
              <a:ea typeface="HY헤드라인M" pitchFamily="18" charset="-127"/>
            </a:endParaRPr>
          </a:p>
          <a:p>
            <a:pPr lvl="1" algn="l"/>
            <a:r>
              <a:rPr lang="en-US" altLang="ko-KR" sz="1800" dirty="0" smtClean="0"/>
              <a:t>[</a:t>
            </a:r>
            <a:r>
              <a:rPr lang="ko-KR" altLang="en-US" sz="1800" dirty="0" smtClean="0"/>
              <a:t>대안</a:t>
            </a:r>
            <a:r>
              <a:rPr lang="en-US" altLang="ko-KR" sz="1800" dirty="0" smtClean="0"/>
              <a:t>2]</a:t>
            </a:r>
            <a:r>
              <a:rPr lang="en-US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 </a:t>
            </a:r>
            <a:r>
              <a:rPr lang="ko-KR" altLang="en-US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우선효과 있는 도시고속도로부터 시행 </a:t>
            </a:r>
            <a:r>
              <a:rPr lang="en-US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:</a:t>
            </a:r>
            <a:r>
              <a:rPr lang="ko-KR" altLang="en-US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 </a:t>
            </a:r>
            <a:r>
              <a:rPr lang="en-US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HOT(High Occupancy Toll) </a:t>
            </a:r>
            <a:r>
              <a:rPr lang="ko-KR" altLang="ko-KR" sz="1800" kern="1200" dirty="0" err="1" smtClean="0">
                <a:solidFill>
                  <a:schemeClr val="tx1">
                    <a:tint val="75000"/>
                  </a:schemeClr>
                </a:solidFill>
                <a:effectLst/>
              </a:rPr>
              <a:t>차로제</a:t>
            </a:r>
            <a:r>
              <a:rPr lang="en-US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 </a:t>
            </a:r>
          </a:p>
          <a:p>
            <a:pPr lvl="1" algn="l"/>
            <a:r>
              <a:rPr lang="en-US" altLang="ko-KR" sz="1800" dirty="0" smtClean="0"/>
              <a:t>[</a:t>
            </a:r>
            <a:r>
              <a:rPr lang="ko-KR" altLang="en-US" sz="1800" dirty="0" smtClean="0"/>
              <a:t>대안</a:t>
            </a:r>
            <a:r>
              <a:rPr lang="en-US" altLang="ko-KR" sz="1800" dirty="0" smtClean="0"/>
              <a:t>3]</a:t>
            </a:r>
            <a:r>
              <a:rPr lang="en-US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 </a:t>
            </a:r>
            <a:r>
              <a:rPr lang="ko-KR" altLang="en-US" sz="1800" kern="1200" dirty="0" err="1" smtClean="0">
                <a:solidFill>
                  <a:schemeClr val="tx1">
                    <a:tint val="75000"/>
                  </a:schemeClr>
                </a:solidFill>
                <a:effectLst/>
              </a:rPr>
              <a:t>독일식</a:t>
            </a:r>
            <a:r>
              <a:rPr lang="ko-KR" altLang="en-US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 </a:t>
            </a:r>
            <a:r>
              <a:rPr lang="ko-KR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도로</a:t>
            </a:r>
            <a:r>
              <a:rPr lang="ko-KR" altLang="en-US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기능분류 및 도로</a:t>
            </a:r>
            <a:r>
              <a:rPr lang="ko-KR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구조 </a:t>
            </a:r>
            <a:r>
              <a:rPr lang="en-US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reallocation. </a:t>
            </a:r>
            <a:r>
              <a:rPr lang="ko-KR" altLang="en-US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노</a:t>
            </a:r>
            <a:r>
              <a:rPr lang="ko-KR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상주차장 </a:t>
            </a:r>
            <a:r>
              <a:rPr lang="ko-KR" altLang="en-US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및</a:t>
            </a:r>
            <a:r>
              <a:rPr lang="en-US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 </a:t>
            </a:r>
            <a:r>
              <a:rPr lang="ko-KR" altLang="ko-KR" sz="1800" kern="1200" dirty="0" err="1" smtClean="0">
                <a:solidFill>
                  <a:schemeClr val="tx1">
                    <a:tint val="75000"/>
                  </a:schemeClr>
                </a:solidFill>
                <a:effectLst/>
              </a:rPr>
              <a:t>저속차로</a:t>
            </a:r>
            <a:r>
              <a:rPr lang="ko-KR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 설치</a:t>
            </a:r>
            <a:r>
              <a:rPr lang="en-US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.</a:t>
            </a:r>
            <a:r>
              <a:rPr lang="en-US" altLang="ko-KR" sz="14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 </a:t>
            </a:r>
            <a:r>
              <a:rPr lang="ko-KR" altLang="ko-KR" sz="14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단</a:t>
            </a:r>
            <a:r>
              <a:rPr lang="en-US" altLang="ko-KR" sz="14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, 30</a:t>
            </a:r>
            <a:r>
              <a:rPr lang="ko-KR" altLang="ko-KR" sz="14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분 이상 주차 징수금액 증가</a:t>
            </a:r>
            <a:r>
              <a:rPr lang="en-US" altLang="ko-KR" sz="14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. </a:t>
            </a:r>
            <a:r>
              <a:rPr lang="ko-KR" altLang="ko-KR" sz="14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단</a:t>
            </a:r>
            <a:r>
              <a:rPr lang="en-US" altLang="ko-KR" sz="14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, </a:t>
            </a:r>
            <a:r>
              <a:rPr lang="ko-KR" altLang="ko-KR" sz="14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정차는 무조건 단속</a:t>
            </a:r>
            <a:r>
              <a:rPr lang="en-US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/>
            </a:r>
            <a:br>
              <a:rPr lang="en-US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</a:br>
            <a:r>
              <a:rPr lang="en-US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[</a:t>
            </a:r>
            <a:r>
              <a:rPr lang="ko-KR" altLang="en-US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대안</a:t>
            </a:r>
            <a:r>
              <a:rPr lang="en-US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4]</a:t>
            </a:r>
            <a:r>
              <a:rPr lang="ko-KR" altLang="en-US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 </a:t>
            </a:r>
            <a:r>
              <a:rPr lang="ko-KR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대도시 교통시스템</a:t>
            </a:r>
            <a:r>
              <a:rPr lang="ko-KR" altLang="en-US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과 통합</a:t>
            </a:r>
            <a:r>
              <a:rPr lang="ko-KR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 운용</a:t>
            </a:r>
            <a:r>
              <a:rPr lang="en-US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. SOC(Social Overhead Capital)</a:t>
            </a:r>
            <a:r>
              <a:rPr lang="ko-KR" altLang="en-US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차원에서 </a:t>
            </a:r>
            <a:r>
              <a:rPr lang="ko-KR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계획</a:t>
            </a:r>
            <a:r>
              <a:rPr lang="en-US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, </a:t>
            </a:r>
            <a:r>
              <a:rPr lang="ko-KR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관리</a:t>
            </a:r>
            <a:r>
              <a:rPr lang="en-US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, </a:t>
            </a:r>
            <a:r>
              <a:rPr lang="ko-KR" altLang="ko-KR" sz="1800" kern="1200" dirty="0" smtClean="0">
                <a:solidFill>
                  <a:schemeClr val="tx1">
                    <a:tint val="75000"/>
                  </a:schemeClr>
                </a:solidFill>
                <a:effectLst/>
              </a:rPr>
              <a:t>평가 및 운영</a:t>
            </a:r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337651" y="267129"/>
            <a:ext cx="4882421" cy="735013"/>
          </a:xfrm>
        </p:spPr>
        <p:txBody>
          <a:bodyPr/>
          <a:lstStyle/>
          <a:p>
            <a:pPr rtl="0" eaLnBrk="1" latinLnBrk="1" hangingPunct="1"/>
            <a:r>
              <a:rPr lang="ko-KR" altLang="ko-KR" sz="2000" kern="1200" dirty="0" err="1" smtClean="0">
                <a:solidFill>
                  <a:srgbClr val="000000"/>
                </a:solidFill>
                <a:effectLst/>
                <a:latin typeface="HY헤드라인M"/>
                <a:ea typeface="HY헤드라인M"/>
              </a:rPr>
              <a:t>나홀로</a:t>
            </a:r>
            <a:r>
              <a:rPr lang="ko-KR" altLang="ko-KR" sz="2000" kern="1200" dirty="0" smtClean="0">
                <a:solidFill>
                  <a:srgbClr val="000000"/>
                </a:solidFill>
                <a:effectLst/>
                <a:latin typeface="HY헤드라인M"/>
                <a:ea typeface="HY헤드라인M"/>
              </a:rPr>
              <a:t> 차</a:t>
            </a:r>
            <a:r>
              <a:rPr lang="ko-KR" altLang="en-US" sz="2000" kern="1200" dirty="0" smtClean="0">
                <a:solidFill>
                  <a:srgbClr val="000000"/>
                </a:solidFill>
                <a:effectLst/>
                <a:latin typeface="HY헤드라인M"/>
                <a:ea typeface="HY헤드라인M"/>
              </a:rPr>
              <a:t>량</a:t>
            </a:r>
            <a:r>
              <a:rPr lang="ko-KR" altLang="ko-KR" sz="2000" kern="1200" dirty="0" smtClean="0">
                <a:solidFill>
                  <a:srgbClr val="000000"/>
                </a:solidFill>
                <a:effectLst/>
                <a:latin typeface="HY헤드라인M"/>
                <a:ea typeface="HY헤드라인M"/>
              </a:rPr>
              <a:t> 억제하는 </a:t>
            </a:r>
            <a:r>
              <a:rPr lang="ko-KR" altLang="ko-KR" sz="2800" kern="1200" dirty="0" smtClean="0">
                <a:solidFill>
                  <a:srgbClr val="000000"/>
                </a:solidFill>
                <a:effectLst/>
                <a:latin typeface="HY헤드라인M"/>
                <a:ea typeface="HY헤드라인M"/>
              </a:rPr>
              <a:t>교통관리 </a:t>
            </a:r>
            <a:endParaRPr lang="ko-KR" altLang="en-US" dirty="0"/>
          </a:p>
        </p:txBody>
      </p:sp>
      <p:pic>
        <p:nvPicPr>
          <p:cNvPr id="28" name="Picture 2" descr="http://img.timeinc.net/time/daily/2008/0802/emission_0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052735"/>
            <a:ext cx="3145192" cy="2053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40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0" y="1412776"/>
            <a:ext cx="493204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현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황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보행과 자전거가 불편하고 불안한 도시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개선방향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편리하고 안전하며  걷고 싶은 도로 조성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개선방안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인간적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도로</a:t>
            </a: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(ergonomic streets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보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행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우선 구역과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transit mall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742950" lvl="2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자전거 친화적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가로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(bicycle friendly street)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맟춤형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정비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(Context Sensitive Solution)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600" dirty="0" smtClean="0">
              <a:solidFill>
                <a:schemeClr val="accent2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간선가로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차량중심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물 흐르듯 흘러가는 도로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보조간선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모두가 접근하며  머무르는 도로  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이면도로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보행중심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rat runner(car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 err="1" smtClean="0">
                <a:latin typeface="HY헤드라인M" pitchFamily="18" charset="-127"/>
                <a:ea typeface="HY헤드라인M" pitchFamily="18" charset="-127"/>
              </a:rPr>
              <a:t>etc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) taming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전일적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(holistic)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정비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 보도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통신</a:t>
            </a: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하수 공사 등 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보행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통행권 확보를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위한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이동식 표지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도입 정비 </a:t>
            </a:r>
            <a:endParaRPr lang="en-US" altLang="ko-KR" sz="1400" dirty="0" smtClean="0">
              <a:solidFill>
                <a:schemeClr val="accent2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인간공학적 횡단보도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(crosswalks)</a:t>
            </a: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생태친화적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레인가든과 식생수로가 있는 보도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3320" name="Picture 8" descr="http://www.toxel.com/wp-content/uploads/2009/11/vc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2160240" cy="1393703"/>
          </a:xfrm>
          <a:prstGeom prst="rect">
            <a:avLst/>
          </a:prstGeom>
          <a:noFill/>
        </p:spPr>
      </p:pic>
      <p:pic>
        <p:nvPicPr>
          <p:cNvPr id="13324" name="Picture 12" descr="http://tokyo5.files.wordpress.com/2009/11/lond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2160240" cy="1636545"/>
          </a:xfrm>
          <a:prstGeom prst="rect">
            <a:avLst/>
          </a:prstGeom>
          <a:noFill/>
        </p:spPr>
      </p:pic>
      <p:pic>
        <p:nvPicPr>
          <p:cNvPr id="27" name="Picture 10" descr="http://aslathedirt.files.wordpress.com/2011/11/undulating.jpg?w=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916832"/>
            <a:ext cx="1728192" cy="4389273"/>
          </a:xfrm>
          <a:prstGeom prst="rect">
            <a:avLst/>
          </a:prstGeom>
          <a:noFill/>
        </p:spPr>
      </p:pic>
      <p:pic>
        <p:nvPicPr>
          <p:cNvPr id="13326" name="Picture 14" descr="http://hoklife.com/wp-content/uploads/2010/04/diagram-secction-final-448x2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869160"/>
            <a:ext cx="2160240" cy="1436945"/>
          </a:xfrm>
          <a:prstGeom prst="rect">
            <a:avLst/>
          </a:prstGeom>
          <a:noFill/>
        </p:spPr>
      </p:pic>
      <p:sp>
        <p:nvSpPr>
          <p:cNvPr id="25" name="직사각형 24"/>
          <p:cNvSpPr/>
          <p:nvPr/>
        </p:nvSpPr>
        <p:spPr>
          <a:xfrm>
            <a:off x="5076055" y="5877272"/>
            <a:ext cx="1674233" cy="446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err="1" smtClean="0"/>
              <a:t>Sidewalking</a:t>
            </a:r>
            <a:r>
              <a:rPr lang="ko-KR" altLang="en-US" sz="1050" dirty="0" smtClean="0"/>
              <a:t>을 쾌적하게 하며 </a:t>
            </a:r>
            <a:r>
              <a:rPr lang="ko-KR" altLang="en-US" sz="1050" dirty="0" err="1" smtClean="0"/>
              <a:t>폭우시에</a:t>
            </a:r>
            <a:r>
              <a:rPr lang="ko-KR" altLang="en-US" sz="1050" dirty="0" smtClean="0"/>
              <a:t> 대비</a:t>
            </a:r>
            <a:r>
              <a:rPr lang="ko-KR" altLang="en-US" sz="1050" dirty="0"/>
              <a:t>한 </a:t>
            </a:r>
            <a:r>
              <a:rPr lang="en-US" altLang="ko-KR" sz="1050" dirty="0" err="1" smtClean="0"/>
              <a:t>Raingarden</a:t>
            </a:r>
            <a:r>
              <a:rPr lang="ko-KR" altLang="en-US" sz="1050" dirty="0" smtClean="0"/>
              <a:t> </a:t>
            </a:r>
            <a:endParaRPr lang="ko-KR" altLang="en-US" sz="1050" dirty="0"/>
          </a:p>
        </p:txBody>
      </p:sp>
      <p:sp>
        <p:nvSpPr>
          <p:cNvPr id="31" name="직사각형 30"/>
          <p:cNvSpPr/>
          <p:nvPr/>
        </p:nvSpPr>
        <p:spPr>
          <a:xfrm>
            <a:off x="5076055" y="4593295"/>
            <a:ext cx="1872209" cy="32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회색도시를 채색하며 </a:t>
            </a:r>
            <a:r>
              <a:rPr lang="ko-KR" altLang="en-US" sz="1050" dirty="0" err="1" smtClean="0"/>
              <a:t>걷고싶게</a:t>
            </a:r>
            <a:r>
              <a:rPr lang="ko-KR" altLang="en-US" sz="1050" dirty="0" smtClean="0"/>
              <a:t> 만드는 교차로</a:t>
            </a:r>
            <a:endParaRPr lang="ko-KR" altLang="en-US" sz="1050" dirty="0"/>
          </a:p>
        </p:txBody>
      </p:sp>
      <p:sp>
        <p:nvSpPr>
          <p:cNvPr id="41" name="직사각형 40"/>
          <p:cNvSpPr/>
          <p:nvPr/>
        </p:nvSpPr>
        <p:spPr>
          <a:xfrm>
            <a:off x="5141076" y="3120867"/>
            <a:ext cx="1872209" cy="32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보행안전을 위</a:t>
            </a:r>
            <a:r>
              <a:rPr lang="ko-KR" altLang="en-US" sz="1050" dirty="0"/>
              <a:t>한 </a:t>
            </a:r>
            <a:r>
              <a:rPr lang="ko-KR" altLang="en-US" sz="1050" dirty="0" smtClean="0"/>
              <a:t>교차로</a:t>
            </a:r>
            <a:endParaRPr lang="ko-KR" altLang="en-US" sz="1050" dirty="0"/>
          </a:p>
        </p:txBody>
      </p:sp>
      <p:sp>
        <p:nvSpPr>
          <p:cNvPr id="46" name="직사각형 45"/>
          <p:cNvSpPr/>
          <p:nvPr/>
        </p:nvSpPr>
        <p:spPr>
          <a:xfrm>
            <a:off x="7165685" y="5949280"/>
            <a:ext cx="1477915" cy="315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인간공학적 </a:t>
            </a:r>
            <a:r>
              <a:rPr lang="en-US" altLang="ko-KR" sz="1050" dirty="0" smtClean="0"/>
              <a:t>sidewalks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4436" y="548680"/>
            <a:ext cx="8029971" cy="955576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/>
              <a:t>보행과 자전거에 친근한 도시공간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541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688632" cy="634082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4000" b="1" dirty="0" smtClean="0"/>
              <a:t>친절한 </a:t>
            </a:r>
            <a:r>
              <a:rPr lang="en-US" altLang="ko-KR" sz="4000" b="1" dirty="0" smtClean="0"/>
              <a:t>Para-Transit </a:t>
            </a:r>
            <a:endParaRPr lang="ko-KR" altLang="en-US" sz="4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980728"/>
            <a:ext cx="4896544" cy="5688631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현황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 서울 </a:t>
            </a:r>
            <a:r>
              <a:rPr lang="ko-KR" altLang="en-US" sz="2400" dirty="0"/>
              <a:t>택시는 </a:t>
            </a:r>
            <a:r>
              <a:rPr lang="ko-KR" altLang="en-US" sz="2400" dirty="0" smtClean="0"/>
              <a:t>서민용 </a:t>
            </a:r>
            <a:endParaRPr lang="en-US" altLang="ko-KR" sz="2400" dirty="0" smtClean="0"/>
          </a:p>
          <a:p>
            <a:pPr lvl="1"/>
            <a:r>
              <a:rPr lang="ko-KR" altLang="en-US" sz="1600" dirty="0" smtClean="0"/>
              <a:t>택시승객 감소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But,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개인택시 </a:t>
            </a:r>
            <a:r>
              <a:rPr lang="ko-KR" altLang="en-US" sz="1600" dirty="0" smtClean="0"/>
              <a:t>증가</a:t>
            </a:r>
            <a:r>
              <a:rPr lang="en-US" altLang="ko-KR" sz="1600" dirty="0" smtClean="0"/>
              <a:t>(20</a:t>
            </a:r>
            <a:r>
              <a:rPr lang="en-US" altLang="ko-KR" sz="1600" dirty="0"/>
              <a:t>% </a:t>
            </a:r>
            <a:r>
              <a:rPr lang="ko-KR" altLang="en-US" sz="1600" dirty="0"/>
              <a:t>공급 </a:t>
            </a:r>
            <a:r>
              <a:rPr lang="ko-KR" altLang="en-US" sz="1600" dirty="0" smtClean="0"/>
              <a:t>과</a:t>
            </a:r>
            <a:r>
              <a:rPr lang="ko-KR" altLang="en-US" sz="1600" dirty="0"/>
              <a:t>잉</a:t>
            </a:r>
            <a:r>
              <a:rPr lang="ko-KR" altLang="en-US" sz="1600" dirty="0" smtClean="0"/>
              <a:t> 추정</a:t>
            </a:r>
            <a:r>
              <a:rPr lang="en-US" altLang="ko-KR" sz="1600" dirty="0" smtClean="0"/>
              <a:t>).</a:t>
            </a:r>
            <a:r>
              <a:rPr lang="ko-KR" altLang="en-US" sz="1600" dirty="0" smtClean="0"/>
              <a:t> 감차 필요</a:t>
            </a:r>
            <a:endParaRPr lang="en-US" altLang="ko-KR" sz="1600" dirty="0" smtClean="0"/>
          </a:p>
          <a:p>
            <a:pPr lvl="1"/>
            <a:r>
              <a:rPr lang="ko-KR" altLang="en-US" sz="1200" dirty="0" smtClean="0"/>
              <a:t>출퇴근시간 택시 </a:t>
            </a:r>
            <a:r>
              <a:rPr lang="ko-KR" altLang="en-US" sz="1200" dirty="0" err="1" smtClean="0"/>
              <a:t>주정차로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교통정체 원인</a:t>
            </a:r>
            <a:r>
              <a:rPr lang="en-US" altLang="ko-KR" sz="1200" dirty="0" smtClean="0"/>
              <a:t>…</a:t>
            </a:r>
            <a:r>
              <a:rPr lang="ko-KR" altLang="en-US" sz="1200" dirty="0" smtClean="0"/>
              <a:t>되기도 함</a:t>
            </a:r>
            <a:endParaRPr lang="en-US" altLang="ko-KR" sz="1600" dirty="0" smtClean="0"/>
          </a:p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서울시의 정책대응 현황</a:t>
            </a:r>
            <a:r>
              <a:rPr lang="en-US" altLang="ko-KR" sz="2400" dirty="0" smtClean="0"/>
              <a:t>)</a:t>
            </a:r>
          </a:p>
          <a:p>
            <a:pPr lvl="1"/>
            <a:r>
              <a:rPr lang="en-US" altLang="ko-KR" sz="1800" dirty="0" smtClean="0"/>
              <a:t>2013.10</a:t>
            </a:r>
            <a:r>
              <a:rPr lang="ko-KR" altLang="en-US" sz="1800" dirty="0" smtClean="0"/>
              <a:t> 요금인상 </a:t>
            </a:r>
            <a:r>
              <a:rPr lang="en-US" altLang="ko-KR" sz="1800" dirty="0" smtClean="0"/>
              <a:t>:</a:t>
            </a:r>
            <a:r>
              <a:rPr lang="ko-KR" altLang="en-US" sz="1800" dirty="0" smtClean="0"/>
              <a:t> 기사 처우</a:t>
            </a:r>
            <a:r>
              <a:rPr lang="en-US" altLang="ko-KR" sz="1800" dirty="0" smtClean="0"/>
              <a:t>?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ICT</a:t>
            </a:r>
            <a:r>
              <a:rPr lang="ko-KR" altLang="en-US" sz="1800" dirty="0"/>
              <a:t>를 이용한 택시 서비스 </a:t>
            </a:r>
            <a:r>
              <a:rPr lang="ko-KR" altLang="en-US" sz="1800" dirty="0" smtClean="0"/>
              <a:t>개선</a:t>
            </a:r>
            <a:endParaRPr lang="en-US" altLang="ko-KR" sz="1800" dirty="0" smtClean="0"/>
          </a:p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개선방안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 시민 입장 </a:t>
            </a:r>
            <a:r>
              <a:rPr lang="en-US" altLang="ko-KR" sz="2400" dirty="0" smtClean="0"/>
              <a:t>“</a:t>
            </a:r>
            <a:r>
              <a:rPr lang="ko-KR" altLang="en-US" sz="2400" dirty="0" smtClean="0"/>
              <a:t>큰 틀</a:t>
            </a:r>
            <a:r>
              <a:rPr lang="en-US" altLang="ko-KR" sz="2400" dirty="0" smtClean="0"/>
              <a:t>”</a:t>
            </a:r>
            <a:r>
              <a:rPr lang="ko-KR" altLang="en-US" sz="2400" dirty="0" smtClean="0"/>
              <a:t>  </a:t>
            </a:r>
            <a:endParaRPr lang="en-US" altLang="ko-KR" sz="2400" dirty="0" smtClean="0"/>
          </a:p>
          <a:p>
            <a:pPr lvl="1"/>
            <a:r>
              <a:rPr lang="ko-KR" altLang="en-US" sz="1800" dirty="0" smtClean="0"/>
              <a:t>중장거리 통행은 </a:t>
            </a:r>
            <a:r>
              <a:rPr lang="ko-KR" altLang="ko-KR" sz="2000" dirty="0" smtClean="0"/>
              <a:t>고급화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단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</a:t>
            </a:r>
            <a:r>
              <a:rPr lang="ko-KR" altLang="en-US" sz="1800" dirty="0" smtClean="0"/>
              <a:t>단거리 통행은 </a:t>
            </a:r>
            <a:r>
              <a:rPr lang="ko-KR" altLang="en-US" sz="2000" dirty="0" smtClean="0"/>
              <a:t>서민화</a:t>
            </a:r>
            <a:endParaRPr lang="en-US" altLang="ko-KR" sz="2000" dirty="0" smtClean="0"/>
          </a:p>
          <a:p>
            <a:pPr lvl="2"/>
            <a:r>
              <a:rPr lang="ko-KR" altLang="en-US" sz="1800" dirty="0" smtClean="0"/>
              <a:t>택시 감차 </a:t>
            </a:r>
            <a:r>
              <a:rPr lang="ko-KR" altLang="en-US" sz="1800" dirty="0"/>
              <a:t>대신에 자전거택시 </a:t>
            </a:r>
            <a:r>
              <a:rPr lang="ko-KR" altLang="en-US" sz="1800" dirty="0" smtClean="0"/>
              <a:t>도입 </a:t>
            </a:r>
            <a:endParaRPr lang="en-US" altLang="ko-KR" sz="1800" dirty="0" smtClean="0"/>
          </a:p>
          <a:p>
            <a:pPr lvl="2"/>
            <a:r>
              <a:rPr lang="ko-KR" altLang="en-US" sz="1800" dirty="0" smtClean="0"/>
              <a:t>에너지 위기가 와도 상관없는 택시   </a:t>
            </a:r>
            <a:endParaRPr lang="en-US" altLang="ko-KR" sz="1800" dirty="0" smtClean="0"/>
          </a:p>
          <a:p>
            <a:pPr lvl="2"/>
            <a:r>
              <a:rPr lang="ko-KR" altLang="en-US" sz="1800" dirty="0" smtClean="0"/>
              <a:t>골목길</a:t>
            </a:r>
            <a:r>
              <a:rPr lang="en-US" altLang="ko-KR" sz="1800" dirty="0"/>
              <a:t>,</a:t>
            </a:r>
            <a:r>
              <a:rPr lang="ko-KR" altLang="en-US" sz="1800" dirty="0"/>
              <a:t> 이면도로 </a:t>
            </a:r>
            <a:r>
              <a:rPr lang="en-US" altLang="ko-KR" sz="1800" dirty="0"/>
              <a:t>door to door service</a:t>
            </a:r>
            <a:r>
              <a:rPr lang="ko-KR" altLang="en-US" sz="1800" dirty="0"/>
              <a:t>에 </a:t>
            </a:r>
            <a:r>
              <a:rPr lang="ko-KR" altLang="en-US" sz="1800" dirty="0" smtClean="0"/>
              <a:t>적합 </a:t>
            </a:r>
            <a:endParaRPr lang="en-US" altLang="ko-KR" sz="1800" dirty="0" smtClean="0"/>
          </a:p>
          <a:p>
            <a:pPr lvl="2"/>
            <a:r>
              <a:rPr lang="ko-KR" altLang="en-US" sz="1800" dirty="0" smtClean="0"/>
              <a:t>관광도시 외국인 이동성 확보에 적합</a:t>
            </a:r>
            <a:r>
              <a:rPr lang="en-US" altLang="ko-KR" sz="1800" dirty="0" smtClean="0"/>
              <a:t>…</a:t>
            </a:r>
            <a:endParaRPr lang="en-US" altLang="ko-KR" sz="1800" dirty="0"/>
          </a:p>
          <a:p>
            <a:endParaRPr lang="en-US" altLang="ko-KR" sz="2400" dirty="0"/>
          </a:p>
          <a:p>
            <a:endParaRPr lang="ko-KR" alt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672" y="453114"/>
            <a:ext cx="2115657" cy="14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1" y="5301208"/>
            <a:ext cx="1728192" cy="129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7808" y="5301208"/>
            <a:ext cx="1883229" cy="12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132856"/>
            <a:ext cx="3914971" cy="305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65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85584" cy="720080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b="1" dirty="0" smtClean="0"/>
              <a:t>개인승용차보다 편리한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대중교통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5" y="1124744"/>
            <a:ext cx="4230374" cy="5328592"/>
          </a:xfrm>
        </p:spPr>
        <p:txBody>
          <a:bodyPr>
            <a:noAutofit/>
          </a:bodyPr>
          <a:lstStyle/>
          <a:p>
            <a:r>
              <a:rPr lang="ko-KR" altLang="en-US" sz="1800" dirty="0" smtClean="0"/>
              <a:t>대중교통 적자 문제</a:t>
            </a:r>
            <a:endParaRPr lang="en-US" altLang="ko-KR" sz="1800" dirty="0" smtClean="0"/>
          </a:p>
          <a:p>
            <a:pPr lvl="1"/>
            <a:r>
              <a:rPr lang="ko-KR" altLang="en-US" sz="1400" dirty="0" smtClean="0"/>
              <a:t>투자 효율성 </a:t>
            </a:r>
            <a:r>
              <a:rPr lang="ko-KR" altLang="en-US" sz="1400" dirty="0"/>
              <a:t>확보 장치 </a:t>
            </a:r>
            <a:r>
              <a:rPr lang="ko-KR" altLang="en-US" sz="1400" dirty="0" smtClean="0"/>
              <a:t>미비</a:t>
            </a:r>
            <a:endParaRPr lang="en-US" altLang="ko-KR" sz="1400" dirty="0" smtClean="0"/>
          </a:p>
          <a:p>
            <a:pPr lvl="1"/>
            <a:r>
              <a:rPr lang="ko-KR" altLang="ko-KR" sz="1600" dirty="0" smtClean="0"/>
              <a:t>노선조정 </a:t>
            </a:r>
            <a:r>
              <a:rPr lang="ko-KR" altLang="ko-KR" sz="1600" dirty="0"/>
              <a:t>권한 </a:t>
            </a:r>
            <a:r>
              <a:rPr lang="ko-KR" altLang="ko-KR" sz="1600" dirty="0" smtClean="0"/>
              <a:t>미약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버스와 지하철 모두 </a:t>
            </a:r>
            <a:r>
              <a:rPr lang="ko-KR" altLang="en-US" sz="1600" b="1" dirty="0" smtClean="0"/>
              <a:t>간선 지선 체계 실패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 lvl="0"/>
            <a:r>
              <a:rPr lang="ko-KR" altLang="en-US" sz="1800" dirty="0" smtClean="0"/>
              <a:t>전체 틀을 바라보고 개선  </a:t>
            </a:r>
            <a:endParaRPr lang="en-US" altLang="ko-KR" sz="1800" dirty="0"/>
          </a:p>
          <a:p>
            <a:pPr lvl="1"/>
            <a:r>
              <a:rPr lang="ko-KR" altLang="en-US" sz="1600" dirty="0" smtClean="0"/>
              <a:t>버스와 </a:t>
            </a:r>
            <a:r>
              <a:rPr lang="ko-KR" altLang="en-US" sz="1600" dirty="0"/>
              <a:t>지하철 결합한 </a:t>
            </a:r>
            <a:r>
              <a:rPr lang="en-US" altLang="ko-KR" sz="1600" dirty="0"/>
              <a:t>“</a:t>
            </a:r>
            <a:r>
              <a:rPr lang="ko-KR" altLang="en-US" sz="1600" dirty="0" smtClean="0"/>
              <a:t>공공교통체계</a:t>
            </a:r>
            <a:r>
              <a:rPr lang="en-US" altLang="ko-KR" sz="1600" dirty="0" smtClean="0"/>
              <a:t>”</a:t>
            </a:r>
            <a:r>
              <a:rPr lang="ko-KR" altLang="en-US" sz="1600" dirty="0" smtClean="0"/>
              <a:t> 확립 및 운영방식 토론필요  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적절한 대중교통수단과 노선체계 선택</a:t>
            </a:r>
            <a:endParaRPr lang="en-US" altLang="ko-KR" sz="1600" dirty="0" smtClean="0"/>
          </a:p>
          <a:p>
            <a:pPr lvl="2"/>
            <a:r>
              <a:rPr lang="en-US" altLang="ko-KR" sz="1400" dirty="0" smtClean="0"/>
              <a:t>BRT</a:t>
            </a:r>
            <a:r>
              <a:rPr lang="ko-KR" altLang="en-US" sz="1400" dirty="0"/>
              <a:t>는 </a:t>
            </a:r>
            <a:r>
              <a:rPr lang="ko-KR" altLang="en-US" sz="1400" dirty="0" err="1"/>
              <a:t>경전철과</a:t>
            </a:r>
            <a:r>
              <a:rPr lang="ko-KR" altLang="en-US" sz="1400" dirty="0"/>
              <a:t> 비교해 수송용량은 </a:t>
            </a:r>
            <a:r>
              <a:rPr lang="en-US" altLang="ko-KR" sz="1400" dirty="0"/>
              <a:t>85% </a:t>
            </a:r>
            <a:r>
              <a:rPr lang="ko-KR" altLang="en-US" sz="1400" dirty="0" smtClean="0"/>
              <a:t>수준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 </a:t>
            </a:r>
            <a:r>
              <a:rPr lang="ko-KR" altLang="en-US" sz="1400" dirty="0"/>
              <a:t>평균 </a:t>
            </a:r>
            <a:r>
              <a:rPr lang="ko-KR" altLang="en-US" sz="1400" dirty="0" smtClean="0"/>
              <a:t>건설비는 </a:t>
            </a:r>
            <a:r>
              <a:rPr lang="en-US" altLang="ko-KR" sz="1400" dirty="0" smtClean="0"/>
              <a:t>BRT(</a:t>
            </a:r>
            <a:r>
              <a:rPr lang="ko-KR" altLang="en-US" sz="1400" dirty="0" smtClean="0"/>
              <a:t>㎞</a:t>
            </a:r>
            <a:r>
              <a:rPr lang="ko-KR" altLang="en-US" sz="1400" dirty="0"/>
              <a:t>당 </a:t>
            </a:r>
            <a:r>
              <a:rPr lang="en-US" altLang="ko-KR" sz="1400" dirty="0"/>
              <a:t>30</a:t>
            </a:r>
            <a:r>
              <a:rPr lang="ko-KR" altLang="en-US" sz="1400" dirty="0" err="1" smtClean="0"/>
              <a:t>억원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가 </a:t>
            </a:r>
            <a:r>
              <a:rPr lang="ko-KR" altLang="en-US" sz="1400" dirty="0" err="1" smtClean="0"/>
              <a:t>경전철</a:t>
            </a:r>
            <a:r>
              <a:rPr lang="en-US" altLang="ko-KR" sz="1400" dirty="0"/>
              <a:t>(460</a:t>
            </a:r>
            <a:r>
              <a:rPr lang="ko-KR" altLang="en-US" sz="1400" dirty="0" err="1"/>
              <a:t>억원</a:t>
            </a:r>
            <a:r>
              <a:rPr lang="en-US" altLang="ko-KR" sz="1400" dirty="0"/>
              <a:t>)</a:t>
            </a:r>
            <a:r>
              <a:rPr lang="ko-KR" altLang="en-US" sz="1400" dirty="0"/>
              <a:t>과 지하철</a:t>
            </a:r>
            <a:r>
              <a:rPr lang="en-US" altLang="ko-KR" sz="1400" dirty="0"/>
              <a:t>(1000</a:t>
            </a:r>
            <a:r>
              <a:rPr lang="ko-KR" altLang="en-US" sz="1400" dirty="0" err="1"/>
              <a:t>억원</a:t>
            </a:r>
            <a:r>
              <a:rPr lang="en-US" altLang="ko-KR" sz="1400" dirty="0"/>
              <a:t>)</a:t>
            </a:r>
            <a:r>
              <a:rPr lang="ko-KR" altLang="en-US" sz="1400" dirty="0"/>
              <a:t>에 비해 </a:t>
            </a:r>
            <a:r>
              <a:rPr lang="ko-KR" altLang="en-US" sz="1400" dirty="0" smtClean="0"/>
              <a:t>우수</a:t>
            </a:r>
            <a:endParaRPr lang="en-US" altLang="ko-KR" sz="1200" b="1" dirty="0" smtClean="0"/>
          </a:p>
          <a:p>
            <a:pPr lvl="1"/>
            <a:r>
              <a:rPr lang="ko-KR" altLang="en-US" sz="1600" b="1" dirty="0" smtClean="0"/>
              <a:t>도시고속도로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지하도로 포함</a:t>
            </a:r>
            <a:r>
              <a:rPr lang="en-US" altLang="ko-KR" sz="1600" b="1" dirty="0" smtClean="0"/>
              <a:t>)</a:t>
            </a:r>
            <a:r>
              <a:rPr lang="ko-KR" altLang="en-US" sz="1600" b="1" dirty="0" smtClean="0"/>
              <a:t> 확장하면서 </a:t>
            </a:r>
            <a:r>
              <a:rPr lang="en-US" altLang="ko-KR" sz="1600" b="1" dirty="0" smtClean="0"/>
              <a:t>BRT</a:t>
            </a:r>
            <a:r>
              <a:rPr lang="ko-KR" altLang="en-US" sz="1600" b="1" dirty="0" err="1" smtClean="0"/>
              <a:t>공급등</a:t>
            </a:r>
            <a:r>
              <a:rPr lang="ko-KR" altLang="en-US" sz="1600" b="1" dirty="0" smtClean="0"/>
              <a:t> </a:t>
            </a:r>
            <a:r>
              <a:rPr lang="ko-KR" altLang="ko-KR" sz="1600" b="1" dirty="0" smtClean="0"/>
              <a:t>버스노선의 </a:t>
            </a:r>
            <a:r>
              <a:rPr lang="ko-KR" altLang="ko-KR" sz="1600" b="1" dirty="0"/>
              <a:t>합리적 </a:t>
            </a:r>
            <a:r>
              <a:rPr lang="ko-KR" altLang="ko-KR" sz="1600" b="1" dirty="0" smtClean="0"/>
              <a:t>개편</a:t>
            </a:r>
            <a:endParaRPr lang="en-US" altLang="ko-KR" sz="1600" b="1" dirty="0" smtClean="0"/>
          </a:p>
          <a:p>
            <a:pPr lvl="1"/>
            <a:r>
              <a:rPr lang="ko-KR" altLang="en-US" sz="1600" b="1" dirty="0"/>
              <a:t>수요관리</a:t>
            </a:r>
            <a:r>
              <a:rPr lang="en-US" altLang="ko-KR" sz="1600" b="1" dirty="0"/>
              <a:t>(Demand </a:t>
            </a:r>
            <a:r>
              <a:rPr lang="en-US" altLang="ko-KR" sz="1600" b="1" dirty="0" err="1"/>
              <a:t>Mng</a:t>
            </a:r>
            <a:r>
              <a:rPr lang="en-US" altLang="ko-KR" sz="1600" b="1" dirty="0"/>
              <a:t>)</a:t>
            </a:r>
            <a:r>
              <a:rPr lang="ko-KR" altLang="en-US" sz="1600" b="1" dirty="0"/>
              <a:t>과 교통관리</a:t>
            </a:r>
            <a:r>
              <a:rPr lang="en-US" altLang="ko-KR" sz="1600" b="1" dirty="0"/>
              <a:t>(Traffic </a:t>
            </a:r>
            <a:r>
              <a:rPr lang="en-US" altLang="ko-KR" sz="1600" b="1" dirty="0" err="1"/>
              <a:t>Mng</a:t>
            </a:r>
            <a:r>
              <a:rPr lang="en-US" altLang="ko-KR" sz="1600" b="1" dirty="0" smtClean="0"/>
              <a:t>)</a:t>
            </a:r>
            <a:r>
              <a:rPr lang="ko-KR" altLang="en-US" sz="1600" b="1" dirty="0" smtClean="0"/>
              <a:t> 결합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  <p:pic>
        <p:nvPicPr>
          <p:cNvPr id="6" name="_x243796240" descr="EMB0000175042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6479" y="2564904"/>
            <a:ext cx="477752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27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레저수요</a:t>
            </a:r>
            <a:r>
              <a:rPr lang="en-US" altLang="ko-KR" dirty="0" smtClean="0"/>
              <a:t>,</a:t>
            </a:r>
            <a:r>
              <a:rPr lang="ko-KR" altLang="en-US" dirty="0" smtClean="0"/>
              <a:t> 생활수요와 대중교통 연계하기</a:t>
            </a:r>
          </a:p>
        </p:txBody>
      </p:sp>
      <p:sp>
        <p:nvSpPr>
          <p:cNvPr id="84995" name="내용 개체 틀 2"/>
          <p:cNvSpPr>
            <a:spLocks noGrp="1"/>
          </p:cNvSpPr>
          <p:nvPr>
            <p:ph idx="1"/>
          </p:nvPr>
        </p:nvSpPr>
        <p:spPr>
          <a:xfrm>
            <a:off x="251520" y="1700808"/>
            <a:ext cx="3384376" cy="4525962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구릉지 달동네에 </a:t>
            </a:r>
            <a:r>
              <a:rPr lang="en-US" altLang="ko-KR" dirty="0" smtClean="0"/>
              <a:t>“</a:t>
            </a:r>
            <a:r>
              <a:rPr lang="ko-KR" altLang="en-US" dirty="0" err="1" smtClean="0"/>
              <a:t>케이블카형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신교통수단</a:t>
            </a:r>
            <a:r>
              <a:rPr lang="ko-KR" altLang="en-US" dirty="0" smtClean="0"/>
              <a:t> 도입</a:t>
            </a:r>
            <a:r>
              <a:rPr lang="en-US" altLang="ko-KR" dirty="0" smtClean="0"/>
              <a:t>＂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주중에는 통근통학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주말에는 레저교통</a:t>
            </a:r>
            <a:endParaRPr lang="en-US" altLang="ko-KR" dirty="0" smtClean="0"/>
          </a:p>
          <a:p>
            <a:r>
              <a:rPr lang="ko-KR" altLang="en-US" dirty="0" smtClean="0"/>
              <a:t>일부 구릉지에 유럽형 저밀도 소형 주거지개발</a:t>
            </a:r>
            <a:r>
              <a:rPr lang="en-US" altLang="ko-KR" dirty="0" smtClean="0"/>
              <a:t>(</a:t>
            </a:r>
            <a:r>
              <a:rPr lang="ko-KR" altLang="en-US" dirty="0" smtClean="0"/>
              <a:t>단</a:t>
            </a:r>
            <a:r>
              <a:rPr lang="en-US" altLang="ko-KR" dirty="0" smtClean="0"/>
              <a:t>,</a:t>
            </a:r>
            <a:r>
              <a:rPr lang="ko-KR" altLang="en-US" dirty="0" smtClean="0"/>
              <a:t> 토지는 공개념으로 공급</a:t>
            </a:r>
            <a:r>
              <a:rPr lang="en-US" altLang="ko-KR" dirty="0" smtClean="0"/>
              <a:t>).</a:t>
            </a:r>
          </a:p>
          <a:p>
            <a:endParaRPr lang="ko-KR" altLang="en-US" sz="1800" dirty="0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44948"/>
            <a:ext cx="3072882" cy="221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573" y="5085184"/>
            <a:ext cx="2088232" cy="116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65536"/>
            <a:ext cx="1960037" cy="147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9186" y="1700000"/>
            <a:ext cx="2571006" cy="229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1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ko-KR" altLang="en-US" b="1" u="sng" dirty="0" smtClean="0"/>
              <a:t>지리경제적인 대중교통체계</a:t>
            </a:r>
            <a:r>
              <a:rPr lang="en-US" altLang="ko-KR" b="1" u="sng" dirty="0" smtClean="0"/>
              <a:t/>
            </a:r>
            <a:br>
              <a:rPr lang="en-US" altLang="ko-KR" b="1" u="sng" dirty="0" smtClean="0"/>
            </a:br>
            <a:r>
              <a:rPr lang="ko-KR" altLang="en-US" sz="3100" b="1" u="sng" dirty="0" smtClean="0"/>
              <a:t>환경과 교통을 한꺼번에</a:t>
            </a:r>
          </a:p>
        </p:txBody>
      </p:sp>
      <p:sp>
        <p:nvSpPr>
          <p:cNvPr id="83971" name="내용 개체 틀 2"/>
          <p:cNvSpPr>
            <a:spLocks noGrp="1"/>
          </p:cNvSpPr>
          <p:nvPr>
            <p:ph idx="1"/>
          </p:nvPr>
        </p:nvSpPr>
        <p:spPr>
          <a:xfrm>
            <a:off x="323528" y="1420950"/>
            <a:ext cx="4032448" cy="4997152"/>
          </a:xfrm>
        </p:spPr>
        <p:txBody>
          <a:bodyPr>
            <a:normAutofit fontScale="92500"/>
          </a:bodyPr>
          <a:lstStyle/>
          <a:p>
            <a:r>
              <a:rPr lang="ko-KR" altLang="en-US" dirty="0" smtClean="0"/>
              <a:t>한강과 지천의  자동차도로에  </a:t>
            </a:r>
            <a:r>
              <a:rPr lang="en-US" altLang="ko-KR" dirty="0" smtClean="0"/>
              <a:t>150</a:t>
            </a:r>
            <a:r>
              <a:rPr lang="ko-KR" altLang="en-US" dirty="0" smtClean="0"/>
              <a:t>인승 간선 </a:t>
            </a:r>
            <a:r>
              <a:rPr lang="en-US" altLang="ko-KR" dirty="0" smtClean="0"/>
              <a:t>BRT </a:t>
            </a:r>
            <a:r>
              <a:rPr lang="ko-KR" altLang="en-US" dirty="0" smtClean="0"/>
              <a:t>구축</a:t>
            </a:r>
            <a:endParaRPr lang="en-US" altLang="ko-KR" dirty="0" smtClean="0"/>
          </a:p>
          <a:p>
            <a:r>
              <a:rPr lang="ko-KR" altLang="en-US" dirty="0" smtClean="0"/>
              <a:t>한</a:t>
            </a:r>
            <a:r>
              <a:rPr lang="ko-KR" altLang="en-US" dirty="0"/>
              <a:t>강 </a:t>
            </a:r>
            <a:r>
              <a:rPr lang="ko-KR" altLang="en-US" dirty="0" smtClean="0"/>
              <a:t>교량 </a:t>
            </a:r>
            <a:r>
              <a:rPr lang="en-US" altLang="ko-KR" dirty="0" smtClean="0"/>
              <a:t>31</a:t>
            </a:r>
            <a:r>
              <a:rPr lang="ko-KR" altLang="en-US" dirty="0" smtClean="0"/>
              <a:t>개 </a:t>
            </a:r>
            <a:r>
              <a:rPr lang="ko-KR" altLang="en-US" dirty="0" err="1" smtClean="0"/>
              <a:t>남북축에</a:t>
            </a:r>
            <a:r>
              <a:rPr lang="ko-KR" altLang="en-US" dirty="0" smtClean="0"/>
              <a:t> </a:t>
            </a:r>
            <a:r>
              <a:rPr lang="en-US" altLang="ko-KR" dirty="0" smtClean="0"/>
              <a:t>62</a:t>
            </a:r>
            <a:r>
              <a:rPr lang="ko-KR" altLang="en-US" dirty="0" smtClean="0"/>
              <a:t>개 </a:t>
            </a:r>
            <a:r>
              <a:rPr lang="en-US" altLang="ko-KR" dirty="0" smtClean="0"/>
              <a:t>BRT station</a:t>
            </a:r>
          </a:p>
          <a:p>
            <a:r>
              <a:rPr lang="ko-KR" altLang="en-US" dirty="0"/>
              <a:t>지선 교통수단</a:t>
            </a:r>
            <a:r>
              <a:rPr lang="en-US" altLang="ko-KR" dirty="0"/>
              <a:t>:</a:t>
            </a:r>
            <a:r>
              <a:rPr lang="ko-KR" altLang="en-US" dirty="0"/>
              <a:t> 자전거</a:t>
            </a:r>
            <a:r>
              <a:rPr lang="en-US" altLang="ko-KR" dirty="0"/>
              <a:t>(3km</a:t>
            </a:r>
            <a:r>
              <a:rPr lang="ko-KR" altLang="en-US" dirty="0"/>
              <a:t> </a:t>
            </a:r>
            <a:r>
              <a:rPr lang="en-US" altLang="ko-KR" dirty="0"/>
              <a:t>10</a:t>
            </a:r>
            <a:r>
              <a:rPr lang="ko-KR" altLang="en-US" dirty="0"/>
              <a:t>분내 이동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위한 </a:t>
            </a:r>
            <a:r>
              <a:rPr lang="ko-KR" altLang="en-US" dirty="0" err="1" smtClean="0"/>
              <a:t>보관대</a:t>
            </a:r>
            <a:r>
              <a:rPr lang="ko-KR" altLang="en-US" dirty="0" err="1"/>
              <a:t>를</a:t>
            </a:r>
            <a:r>
              <a:rPr lang="ko-KR" altLang="en-US" dirty="0"/>
              <a:t> </a:t>
            </a:r>
            <a:r>
              <a:rPr lang="ko-KR" altLang="en-US" dirty="0" smtClean="0"/>
              <a:t>강변 유휴지에 설치 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 smtClean="0"/>
          </a:p>
        </p:txBody>
      </p:sp>
      <p:pic>
        <p:nvPicPr>
          <p:cNvPr id="83972" name="Picture 4" descr="서울특별시 하천현황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19526"/>
            <a:ext cx="3528393" cy="278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0449" y="5448443"/>
            <a:ext cx="1672686" cy="139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4777" y="4209132"/>
            <a:ext cx="1580512" cy="11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8320" y="1299621"/>
            <a:ext cx="4320143" cy="287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65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ko-KR" dirty="0"/>
              <a:t>IV. </a:t>
            </a:r>
            <a:r>
              <a:rPr lang="ko-KR" altLang="en-US" dirty="0" smtClean="0"/>
              <a:t> 추진 체계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1.</a:t>
            </a:r>
            <a:r>
              <a:rPr lang="ko-KR" altLang="en-US" dirty="0" smtClean="0"/>
              <a:t>  시민들의 자발적 참여 유도 </a:t>
            </a:r>
            <a:r>
              <a:rPr lang="ko-KR" alt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700808"/>
            <a:ext cx="5832648" cy="4813995"/>
          </a:xfrm>
        </p:spPr>
        <p:txBody>
          <a:bodyPr>
            <a:noAutofit/>
          </a:bodyPr>
          <a:lstStyle/>
          <a:p>
            <a:r>
              <a:rPr lang="ko-KR" altLang="en-US" sz="2000" dirty="0"/>
              <a:t>가칭 </a:t>
            </a:r>
            <a:r>
              <a:rPr lang="en-US" altLang="ko-KR" sz="2000" b="1" dirty="0"/>
              <a:t>TED(</a:t>
            </a:r>
            <a:r>
              <a:rPr lang="ko-KR" altLang="en-US" sz="2000" b="1" dirty="0"/>
              <a:t>교통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환경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지역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센터 </a:t>
            </a:r>
            <a:r>
              <a:rPr lang="ko-KR" altLang="en-US" sz="2000" dirty="0" smtClean="0"/>
              <a:t>설립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교통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환경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지역 </a:t>
            </a:r>
            <a:r>
              <a:rPr lang="ko-KR" altLang="en-US" sz="2000" dirty="0" err="1" smtClean="0"/>
              <a:t>빅데이터</a:t>
            </a:r>
            <a:r>
              <a:rPr lang="ko-KR" altLang="en-US" sz="2000" dirty="0" smtClean="0"/>
              <a:t> 공유개방에 대비 </a:t>
            </a:r>
            <a:endParaRPr lang="en-US" altLang="ko-KR" sz="2000" dirty="0" smtClean="0"/>
          </a:p>
          <a:p>
            <a:pPr lvl="1"/>
            <a:r>
              <a:rPr lang="en-US" altLang="ko-KR" sz="2000" dirty="0" smtClean="0"/>
              <a:t>‘</a:t>
            </a:r>
            <a:r>
              <a:rPr lang="ko-KR" altLang="en-US" sz="2000" dirty="0" smtClean="0"/>
              <a:t>교통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환경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지역 정보 관리센터</a:t>
            </a:r>
            <a:r>
              <a:rPr lang="en-US" altLang="ko-KR" sz="2000" dirty="0" smtClean="0"/>
              <a:t>‘,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지역별 </a:t>
            </a:r>
            <a:r>
              <a:rPr lang="en-US" altLang="ko-KR" sz="2000" dirty="0" smtClean="0"/>
              <a:t> Mobility data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quality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check</a:t>
            </a:r>
            <a:r>
              <a:rPr lang="ko-KR" altLang="en-US" sz="2000" dirty="0" smtClean="0"/>
              <a:t>  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대중교</a:t>
            </a:r>
            <a:r>
              <a:rPr lang="ko-KR" altLang="en-US" sz="2000" dirty="0"/>
              <a:t>통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자전거 </a:t>
            </a:r>
            <a:r>
              <a:rPr lang="ko-KR" altLang="en-US" sz="2000" dirty="0" err="1" smtClean="0"/>
              <a:t>마일리지</a:t>
            </a:r>
            <a:r>
              <a:rPr lang="ko-KR" altLang="en-US" sz="2000" dirty="0" smtClean="0"/>
              <a:t> 지급 및 정책 제안</a:t>
            </a:r>
            <a:endParaRPr lang="en-US" altLang="ko-KR" sz="2000" dirty="0" smtClean="0"/>
          </a:p>
          <a:p>
            <a:r>
              <a:rPr lang="en-US" altLang="ko-KR" sz="2000" b="1" dirty="0" smtClean="0"/>
              <a:t>“</a:t>
            </a:r>
            <a:r>
              <a:rPr lang="ko-KR" altLang="en-US" sz="2000" b="1" dirty="0" smtClean="0"/>
              <a:t>교통 사회적 기업</a:t>
            </a:r>
            <a:r>
              <a:rPr lang="en-US" altLang="ko-KR" sz="2000" b="1" dirty="0" smtClean="0"/>
              <a:t>”</a:t>
            </a:r>
            <a:r>
              <a:rPr lang="ko-KR" altLang="en-US" sz="2000" b="1" dirty="0" smtClean="0"/>
              <a:t> 육성 지원</a:t>
            </a:r>
            <a:r>
              <a:rPr lang="ko-KR" altLang="en-US" sz="2000" b="1" dirty="0"/>
              <a:t> </a:t>
            </a:r>
            <a:endParaRPr lang="en-US" altLang="ko-KR" sz="2000" b="1" dirty="0" smtClean="0"/>
          </a:p>
          <a:p>
            <a:pPr lvl="1"/>
            <a:r>
              <a:rPr lang="ko-KR" altLang="en-US" sz="2000" dirty="0" smtClean="0"/>
              <a:t>예를 들어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도로 시</a:t>
            </a:r>
            <a:r>
              <a:rPr lang="ko-KR" altLang="en-US" sz="2000" dirty="0"/>
              <a:t>설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표지판 등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 유용성 등을 이용자 관점에서 문제점 조사 및  이용 </a:t>
            </a:r>
            <a:r>
              <a:rPr lang="en-US" altLang="ko-KR" sz="2000" dirty="0" smtClean="0"/>
              <a:t>map </a:t>
            </a:r>
            <a:r>
              <a:rPr lang="ko-KR" altLang="en-US" sz="2000" dirty="0" smtClean="0"/>
              <a:t>생산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네비게이션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콘텐츠</a:t>
            </a:r>
            <a:r>
              <a:rPr lang="en-US" altLang="ko-KR" sz="2000" dirty="0" smtClean="0"/>
              <a:t>…..</a:t>
            </a:r>
          </a:p>
          <a:p>
            <a:pPr lvl="1"/>
            <a:r>
              <a:rPr lang="en-US" altLang="ko-KR" sz="2000" dirty="0" smtClean="0"/>
              <a:t>“</a:t>
            </a:r>
            <a:r>
              <a:rPr lang="ko-KR" altLang="en-US" sz="2000" dirty="0" smtClean="0"/>
              <a:t>찾아가는 </a:t>
            </a:r>
            <a:r>
              <a:rPr lang="ko-KR" altLang="en-US" sz="2000" dirty="0" err="1" smtClean="0"/>
              <a:t>어린이집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Bus” :</a:t>
            </a:r>
            <a:r>
              <a:rPr lang="ko-KR" altLang="en-US" sz="2000" dirty="0" smtClean="0"/>
              <a:t> 아이들</a:t>
            </a:r>
            <a:r>
              <a:rPr lang="ko-KR" altLang="en-US" sz="2000" dirty="0"/>
              <a:t>을 </a:t>
            </a:r>
            <a:r>
              <a:rPr lang="ko-KR" altLang="en-US" sz="2000" dirty="0" smtClean="0"/>
              <a:t>모아서</a:t>
            </a:r>
            <a:r>
              <a:rPr lang="en-US" altLang="ko-KR" sz="2000" dirty="0" smtClean="0"/>
              <a:t>…</a:t>
            </a:r>
            <a:r>
              <a:rPr lang="ko-KR" altLang="en-US" sz="2000" dirty="0" smtClean="0"/>
              <a:t>북한산 자락 공원에서 </a:t>
            </a:r>
            <a:r>
              <a:rPr lang="en-US" altLang="ko-KR" sz="2000" dirty="0" smtClean="0"/>
              <a:t>“</a:t>
            </a:r>
            <a:r>
              <a:rPr lang="ko-KR" altLang="en-US" sz="2000" dirty="0" smtClean="0"/>
              <a:t>교육</a:t>
            </a:r>
            <a:r>
              <a:rPr lang="en-US" altLang="ko-KR" sz="2000" dirty="0" smtClean="0"/>
              <a:t>“.</a:t>
            </a:r>
            <a:r>
              <a:rPr lang="ko-KR" altLang="en-US" sz="2000" dirty="0" smtClean="0"/>
              <a:t>  서울시에서 관련 시민단체에게 상시적으로 위탁하는 형태로 추진</a:t>
            </a:r>
            <a:endParaRPr lang="ko-KR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640" y="2913658"/>
            <a:ext cx="2892895" cy="192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42255"/>
            <a:ext cx="2987824" cy="199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640" y="1877352"/>
            <a:ext cx="1563842" cy="10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75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발표 순서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7584" y="1844824"/>
            <a:ext cx="6299944" cy="417646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I. </a:t>
            </a:r>
            <a:r>
              <a:rPr lang="ko-KR" altLang="ko-KR" sz="2400" dirty="0"/>
              <a:t>서론 </a:t>
            </a:r>
            <a:endParaRPr lang="en-US" altLang="ko-KR" sz="2400" dirty="0" smtClean="0"/>
          </a:p>
          <a:p>
            <a:r>
              <a:rPr lang="en-US" altLang="ko-KR" sz="2400" dirty="0"/>
              <a:t>II. </a:t>
            </a:r>
            <a:r>
              <a:rPr lang="ko-KR" altLang="en-US" sz="2400" dirty="0" smtClean="0"/>
              <a:t>서울시 교통 정책 현황 및 전망</a:t>
            </a:r>
          </a:p>
          <a:p>
            <a:r>
              <a:rPr lang="en-US" altLang="ko-KR" sz="2400" dirty="0" smtClean="0"/>
              <a:t>III</a:t>
            </a:r>
            <a:r>
              <a:rPr lang="en-US" altLang="ko-KR" sz="2400" dirty="0"/>
              <a:t>. </a:t>
            </a:r>
            <a:r>
              <a:rPr lang="ko-KR" altLang="ko-KR" sz="2400" dirty="0"/>
              <a:t>교통정책</a:t>
            </a:r>
            <a:r>
              <a:rPr lang="ko-KR" altLang="en-US" sz="2400" dirty="0"/>
              <a:t> 개선 </a:t>
            </a:r>
            <a:r>
              <a:rPr lang="ko-KR" altLang="en-US" sz="2400" dirty="0" smtClean="0"/>
              <a:t>방향</a:t>
            </a:r>
            <a:endParaRPr lang="en-US" altLang="ko-KR" sz="2400" dirty="0" smtClean="0"/>
          </a:p>
          <a:p>
            <a:r>
              <a:rPr lang="en-US" altLang="ko-KR" sz="2400" dirty="0"/>
              <a:t>IV. </a:t>
            </a:r>
            <a:r>
              <a:rPr lang="ko-KR" altLang="ko-KR" sz="2400" dirty="0" smtClean="0"/>
              <a:t>추진</a:t>
            </a:r>
            <a:r>
              <a:rPr lang="ko-KR" altLang="en-US" sz="2400" dirty="0" smtClean="0"/>
              <a:t> 방안</a:t>
            </a: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8286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2.</a:t>
            </a:r>
            <a:r>
              <a:rPr lang="ko-KR" altLang="en-US" dirty="0" smtClean="0"/>
              <a:t> 정책 제안과 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실행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분리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772816"/>
            <a:ext cx="8208912" cy="4353347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TED</a:t>
            </a:r>
            <a:r>
              <a:rPr lang="ko-KR" altLang="en-US" dirty="0" smtClean="0"/>
              <a:t>센터에서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정책 포럼</a:t>
            </a:r>
            <a:r>
              <a:rPr lang="en-US" altLang="ko-KR" dirty="0" smtClean="0"/>
              <a:t>＂</a:t>
            </a:r>
            <a:r>
              <a:rPr lang="ko-KR" altLang="en-US" dirty="0" smtClean="0"/>
              <a:t> 운영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신뢰성있는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Mobility data</a:t>
            </a:r>
            <a:r>
              <a:rPr lang="ko-KR" altLang="en-US" dirty="0" smtClean="0"/>
              <a:t>를 바탕으로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교통</a:t>
            </a:r>
            <a:r>
              <a:rPr lang="en-US" altLang="ko-KR" dirty="0" smtClean="0"/>
              <a:t>,</a:t>
            </a:r>
            <a:r>
              <a:rPr lang="ko-KR" altLang="en-US" dirty="0" smtClean="0"/>
              <a:t> 환경</a:t>
            </a:r>
            <a:r>
              <a:rPr lang="en-US" altLang="ko-KR" dirty="0" smtClean="0"/>
              <a:t>,</a:t>
            </a:r>
            <a:r>
              <a:rPr lang="ko-KR" altLang="en-US" dirty="0" smtClean="0"/>
              <a:t> 도시 정책을  종합 의결하는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시민포럼</a:t>
            </a:r>
            <a:r>
              <a:rPr lang="en-US" altLang="ko-KR" dirty="0" smtClean="0"/>
              <a:t>＇</a:t>
            </a:r>
            <a:r>
              <a:rPr lang="ko-KR" altLang="en-US" dirty="0" smtClean="0"/>
              <a:t>을 법제화 예산배정   </a:t>
            </a:r>
            <a:endParaRPr lang="en-US" altLang="ko-KR" dirty="0" smtClean="0"/>
          </a:p>
          <a:p>
            <a:r>
              <a:rPr lang="en-US" altLang="ko-KR" dirty="0" smtClean="0"/>
              <a:t>‘</a:t>
            </a:r>
            <a:r>
              <a:rPr lang="ko-KR" altLang="en-US" dirty="0" err="1" smtClean="0"/>
              <a:t>시정부는</a:t>
            </a:r>
            <a:r>
              <a:rPr lang="ko-KR" altLang="en-US" dirty="0" smtClean="0"/>
              <a:t> 실행만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서울시 정부는 정책을 만드는 과정을 도와주는 역할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서울시 일선 공무원들은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잘 실행</a:t>
            </a:r>
            <a:r>
              <a:rPr lang="en-US" altLang="ko-KR" dirty="0" smtClean="0"/>
              <a:t>＇</a:t>
            </a:r>
            <a:r>
              <a:rPr lang="ko-KR" altLang="en-US" dirty="0" smtClean="0"/>
              <a:t>하는데 집중</a:t>
            </a:r>
            <a:r>
              <a:rPr lang="en-US" altLang="ko-KR" dirty="0" smtClean="0"/>
              <a:t>.</a:t>
            </a:r>
            <a:r>
              <a:rPr lang="ko-KR" altLang="en-US" dirty="0" smtClean="0"/>
              <a:t>    </a:t>
            </a:r>
            <a:r>
              <a:rPr lang="en-US" altLang="ko-KR" dirty="0" smtClean="0"/>
              <a:t>(</a:t>
            </a:r>
            <a:r>
              <a:rPr lang="ko-KR" altLang="en-US" dirty="0" smtClean="0"/>
              <a:t>효과</a:t>
            </a:r>
            <a:r>
              <a:rPr lang="en-US" altLang="ko-KR" dirty="0" smtClean="0"/>
              <a:t>) </a:t>
            </a:r>
            <a:r>
              <a:rPr lang="ko-KR" altLang="en-US" dirty="0" smtClean="0"/>
              <a:t>정책 자체에 대한 감사 책임 등 을 덜 수 있도록 함  </a:t>
            </a:r>
            <a:r>
              <a:rPr lang="en-US" altLang="ko-KR" dirty="0" smtClean="0"/>
              <a:t>(</a:t>
            </a:r>
            <a:r>
              <a:rPr lang="ko-KR" altLang="en-US" dirty="0" smtClean="0"/>
              <a:t>사례</a:t>
            </a:r>
            <a:r>
              <a:rPr lang="en-US" altLang="ko-KR" dirty="0" smtClean="0"/>
              <a:t>)</a:t>
            </a:r>
            <a:r>
              <a:rPr lang="ko-KR" altLang="en-US" dirty="0" smtClean="0"/>
              <a:t> 독일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595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dirty="0" smtClean="0"/>
              <a:t>3.</a:t>
            </a:r>
            <a:r>
              <a:rPr lang="ko-KR" altLang="en-US" dirty="0" smtClean="0"/>
              <a:t> 시민감사 제도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err="1"/>
              <a:t>신뢰성있는</a:t>
            </a:r>
            <a:r>
              <a:rPr lang="ko-KR" altLang="en-US" dirty="0"/>
              <a:t> </a:t>
            </a:r>
            <a:r>
              <a:rPr lang="en-US" altLang="ko-KR" dirty="0"/>
              <a:t>Mobility data</a:t>
            </a:r>
            <a:r>
              <a:rPr lang="ko-KR" altLang="en-US" dirty="0"/>
              <a:t>를 바탕으로</a:t>
            </a:r>
            <a:endParaRPr lang="en-US" altLang="ko-KR" dirty="0"/>
          </a:p>
          <a:p>
            <a:pPr lvl="0"/>
            <a:r>
              <a:rPr lang="ko-KR" altLang="en-US" dirty="0" smtClean="0"/>
              <a:t>예산감사가 아니라 성과감사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시민들이 실행 잘하는 기업</a:t>
            </a:r>
            <a:r>
              <a:rPr lang="en-US" altLang="ko-KR" dirty="0" smtClean="0"/>
              <a:t>,</a:t>
            </a:r>
            <a:r>
              <a:rPr lang="ko-KR" altLang="en-US" dirty="0" smtClean="0"/>
              <a:t> 단체</a:t>
            </a:r>
            <a:r>
              <a:rPr lang="en-US" altLang="ko-KR" dirty="0" smtClean="0"/>
              <a:t>,</a:t>
            </a:r>
            <a:r>
              <a:rPr lang="ko-KR" altLang="en-US" dirty="0" smtClean="0"/>
              <a:t> 공무원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기초지자체</a:t>
            </a:r>
            <a:r>
              <a:rPr lang="ko-KR" altLang="en-US" dirty="0" smtClean="0"/>
              <a:t> 등을 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격려 포상</a:t>
            </a:r>
            <a:r>
              <a:rPr lang="en-US" altLang="ko-KR" dirty="0" smtClean="0"/>
              <a:t>‘</a:t>
            </a:r>
          </a:p>
          <a:p>
            <a:pPr lvl="1"/>
            <a:r>
              <a:rPr lang="ko-KR" altLang="en-US" dirty="0" smtClean="0"/>
              <a:t>각종 감사로 고생하는 일선 공무원</a:t>
            </a:r>
            <a:r>
              <a:rPr lang="en-US" altLang="ko-KR" dirty="0" smtClean="0"/>
              <a:t>,</a:t>
            </a:r>
            <a:r>
              <a:rPr lang="ko-KR" altLang="en-US" dirty="0" smtClean="0"/>
              <a:t> 일선 기업들에게 따뜻한 박수를 줄 수 있는 사람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년 전이라면</a:t>
            </a:r>
            <a:r>
              <a:rPr lang="en-US" altLang="ko-KR" dirty="0" smtClean="0"/>
              <a:t>…</a:t>
            </a:r>
            <a:r>
              <a:rPr lang="ko-KR" altLang="en-US" dirty="0" smtClean="0"/>
              <a:t>그러</a:t>
            </a:r>
            <a:r>
              <a:rPr lang="ko-KR" altLang="en-US" dirty="0"/>
              <a:t>나</a:t>
            </a:r>
            <a:r>
              <a:rPr lang="en-US" altLang="ko-KR" dirty="0" smtClean="0"/>
              <a:t>,</a:t>
            </a:r>
            <a:r>
              <a:rPr lang="ko-KR" altLang="en-US" dirty="0" smtClean="0"/>
              <a:t> 지금은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시민</a:t>
            </a:r>
            <a:r>
              <a:rPr lang="en-US" altLang="ko-KR" dirty="0" smtClean="0"/>
              <a:t>＂</a:t>
            </a:r>
            <a:r>
              <a:rPr lang="ko-KR" altLang="en-US" dirty="0" smtClean="0"/>
              <a:t>들 밖에 없다는 사실</a:t>
            </a:r>
            <a:r>
              <a:rPr lang="en-US" altLang="ko-KR" dirty="0" smtClean="0"/>
              <a:t>…</a:t>
            </a:r>
          </a:p>
          <a:p>
            <a:pPr lvl="1"/>
            <a:r>
              <a:rPr lang="ko-KR" altLang="en-US" dirty="0" smtClean="0"/>
              <a:t>비판보다  </a:t>
            </a:r>
            <a:r>
              <a:rPr lang="ko-KR" altLang="en-US" dirty="0"/>
              <a:t>격려하는 </a:t>
            </a:r>
            <a:r>
              <a:rPr lang="en-US" altLang="ko-KR" dirty="0"/>
              <a:t>“</a:t>
            </a:r>
            <a:r>
              <a:rPr lang="ko-KR" altLang="en-US" dirty="0"/>
              <a:t>서울 시민상</a:t>
            </a:r>
            <a:r>
              <a:rPr lang="en-US" altLang="ko-KR" dirty="0"/>
              <a:t>”</a:t>
            </a:r>
            <a:r>
              <a:rPr lang="ko-KR" altLang="en-US" dirty="0"/>
              <a:t> 제정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xmlns="" val="7108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마치는 말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년 앞을 바라보고 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교통 시설 공급 주기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pPr lvl="1"/>
            <a:r>
              <a:rPr lang="ko-KR" altLang="en-US" sz="2000" dirty="0" smtClean="0"/>
              <a:t>시설 공급 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30</a:t>
            </a:r>
            <a:r>
              <a:rPr lang="ko-KR" altLang="en-US" sz="2000" dirty="0" err="1" smtClean="0"/>
              <a:t>년동안의</a:t>
            </a:r>
            <a:r>
              <a:rPr lang="ko-KR" altLang="en-US" sz="2000" dirty="0" smtClean="0"/>
              <a:t> 교통 </a:t>
            </a:r>
            <a:r>
              <a:rPr lang="ko-KR" altLang="en-US" sz="2000" dirty="0"/>
              <a:t>이용자들을 먼저 </a:t>
            </a:r>
            <a:r>
              <a:rPr lang="ko-KR" altLang="en-US" sz="2000" dirty="0" smtClean="0"/>
              <a:t>생각하고 공급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수요 관리 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초중고생</a:t>
            </a:r>
            <a:r>
              <a:rPr lang="ko-KR" altLang="en-US" sz="2000" dirty="0" smtClean="0"/>
              <a:t> 대상부터 교통 문화 의식화 교육 </a:t>
            </a:r>
            <a:endParaRPr lang="en-US" altLang="ko-KR" sz="2000" dirty="0" smtClean="0"/>
          </a:p>
          <a:p>
            <a:r>
              <a:rPr lang="ko-KR" altLang="ko-KR" sz="2800" dirty="0"/>
              <a:t>추진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방향</a:t>
            </a:r>
            <a:endParaRPr lang="en-US" altLang="ko-KR" sz="2800" dirty="0"/>
          </a:p>
          <a:p>
            <a:pPr lvl="1"/>
            <a:r>
              <a:rPr lang="ko-KR" altLang="en-US" sz="1800" dirty="0"/>
              <a:t>인간교통</a:t>
            </a:r>
            <a:r>
              <a:rPr lang="en-US" altLang="ko-KR" sz="1800" dirty="0"/>
              <a:t>(</a:t>
            </a:r>
            <a:r>
              <a:rPr lang="ko-KR" altLang="en-US" sz="1800" dirty="0"/>
              <a:t>이용자 중심</a:t>
            </a:r>
            <a:r>
              <a:rPr lang="en-US" altLang="ko-KR" sz="1800" dirty="0"/>
              <a:t>)</a:t>
            </a:r>
          </a:p>
          <a:p>
            <a:pPr lvl="1"/>
            <a:r>
              <a:rPr lang="ko-KR" altLang="en-US" sz="1800" dirty="0"/>
              <a:t>조화교통</a:t>
            </a:r>
            <a:r>
              <a:rPr lang="en-US" altLang="ko-KR" sz="1800" dirty="0"/>
              <a:t>(</a:t>
            </a:r>
            <a:r>
              <a:rPr lang="ko-KR" altLang="en-US" sz="1800" dirty="0"/>
              <a:t>복합 연계</a:t>
            </a:r>
            <a:r>
              <a:rPr lang="en-US" altLang="ko-KR" sz="1800" dirty="0"/>
              <a:t>)</a:t>
            </a:r>
          </a:p>
          <a:p>
            <a:pPr lvl="1"/>
            <a:r>
              <a:rPr lang="ko-KR" altLang="en-US" sz="1800" dirty="0"/>
              <a:t>복지교통</a:t>
            </a:r>
            <a:r>
              <a:rPr lang="en-US" altLang="ko-KR" sz="1800" dirty="0"/>
              <a:t>(</a:t>
            </a:r>
            <a:r>
              <a:rPr lang="ko-KR" altLang="en-US" sz="1800" dirty="0"/>
              <a:t>공간 활력</a:t>
            </a:r>
            <a:r>
              <a:rPr lang="en-US" altLang="ko-KR" sz="1800" dirty="0"/>
              <a:t>)</a:t>
            </a:r>
            <a:r>
              <a:rPr lang="ko-KR" altLang="en-US" sz="2400" dirty="0"/>
              <a:t> </a:t>
            </a:r>
            <a:endParaRPr lang="en-US" altLang="ko-KR" sz="2400" dirty="0"/>
          </a:p>
          <a:p>
            <a:r>
              <a:rPr lang="ko-KR" altLang="en-US" sz="2400" dirty="0"/>
              <a:t>추진 </a:t>
            </a:r>
            <a:r>
              <a:rPr lang="ko-KR" altLang="en-US" sz="2800" dirty="0"/>
              <a:t>체계  </a:t>
            </a:r>
            <a:endParaRPr lang="en-US" altLang="ko-KR" sz="2800" dirty="0"/>
          </a:p>
          <a:p>
            <a:pPr lvl="1"/>
            <a:r>
              <a:rPr lang="en-US" altLang="ko-KR" sz="2000" dirty="0"/>
              <a:t>(</a:t>
            </a:r>
            <a:r>
              <a:rPr lang="ko-KR" altLang="en-US" sz="2000" dirty="0"/>
              <a:t>과학적으로</a:t>
            </a:r>
            <a:r>
              <a:rPr lang="en-US" altLang="ko-KR" sz="2000" dirty="0"/>
              <a:t>)</a:t>
            </a:r>
            <a:r>
              <a:rPr lang="ko-KR" altLang="en-US" sz="2000" dirty="0"/>
              <a:t> </a:t>
            </a:r>
            <a:r>
              <a:rPr lang="en-US" altLang="ko-KR" sz="2000" dirty="0"/>
              <a:t>“</a:t>
            </a:r>
            <a:r>
              <a:rPr lang="ko-KR" altLang="en-US" sz="2000" dirty="0"/>
              <a:t>자료와 정보</a:t>
            </a:r>
            <a:r>
              <a:rPr lang="en-US" altLang="ko-KR" sz="2000" dirty="0"/>
              <a:t>”</a:t>
            </a:r>
            <a:r>
              <a:rPr lang="ko-KR" altLang="en-US" sz="2000" dirty="0"/>
              <a:t>를 시민들이 공유 </a:t>
            </a:r>
            <a:r>
              <a:rPr lang="en-US" altLang="ko-KR" sz="2000" dirty="0"/>
              <a:t>&amp;</a:t>
            </a:r>
            <a:r>
              <a:rPr lang="ko-KR" altLang="en-US" sz="2000" dirty="0"/>
              <a:t> 생산</a:t>
            </a:r>
            <a:r>
              <a:rPr lang="ko-KR" altLang="en-US" sz="3200" dirty="0"/>
              <a:t> </a:t>
            </a:r>
            <a:endParaRPr lang="en-US" altLang="ko-KR" sz="3200" dirty="0"/>
          </a:p>
          <a:p>
            <a:pPr lvl="1"/>
            <a:r>
              <a:rPr lang="en-US" altLang="ko-KR" sz="2000" dirty="0"/>
              <a:t>(</a:t>
            </a:r>
            <a:r>
              <a:rPr lang="ko-KR" altLang="en-US" sz="2000" dirty="0"/>
              <a:t>민주적으로</a:t>
            </a:r>
            <a:r>
              <a:rPr lang="en-US" altLang="ko-KR" sz="2000" dirty="0"/>
              <a:t>)</a:t>
            </a:r>
            <a:r>
              <a:rPr lang="ko-KR" altLang="en-US" sz="2000" dirty="0"/>
              <a:t> </a:t>
            </a:r>
            <a:r>
              <a:rPr lang="en-US" altLang="ko-KR" sz="2000" dirty="0"/>
              <a:t>“</a:t>
            </a:r>
            <a:r>
              <a:rPr lang="ko-KR" altLang="en-US" sz="2000" dirty="0"/>
              <a:t>정책 만들기</a:t>
            </a:r>
            <a:r>
              <a:rPr lang="en-US" altLang="ko-KR" sz="2000" dirty="0"/>
              <a:t>”</a:t>
            </a:r>
            <a:r>
              <a:rPr lang="ko-KR" altLang="en-US" sz="2000" dirty="0"/>
              <a:t>와  </a:t>
            </a:r>
            <a:r>
              <a:rPr lang="en-US" altLang="ko-KR" sz="2000" dirty="0"/>
              <a:t>‘</a:t>
            </a:r>
            <a:r>
              <a:rPr lang="ko-KR" altLang="en-US" sz="2000" dirty="0"/>
              <a:t>정책 실행</a:t>
            </a:r>
            <a:r>
              <a:rPr lang="en-US" altLang="ko-KR" sz="2000" dirty="0"/>
              <a:t>’</a:t>
            </a:r>
            <a:r>
              <a:rPr lang="ko-KR" altLang="en-US" sz="2000" dirty="0"/>
              <a:t>의 분리</a:t>
            </a:r>
            <a:endParaRPr lang="en-US" altLang="ko-KR" sz="2000" dirty="0"/>
          </a:p>
          <a:p>
            <a:pPr lvl="1"/>
            <a:r>
              <a:rPr lang="en-US" altLang="ko-KR" sz="2000" dirty="0"/>
              <a:t>(</a:t>
            </a:r>
            <a:r>
              <a:rPr lang="ko-KR" altLang="en-US" sz="2000" dirty="0"/>
              <a:t>발전적으로</a:t>
            </a:r>
            <a:r>
              <a:rPr lang="en-US" altLang="ko-KR" sz="2000" dirty="0"/>
              <a:t>)</a:t>
            </a:r>
            <a:r>
              <a:rPr lang="ko-KR" altLang="en-US" sz="2000" dirty="0"/>
              <a:t> </a:t>
            </a:r>
            <a:r>
              <a:rPr lang="en-US" altLang="ko-KR" sz="2000" dirty="0"/>
              <a:t>“</a:t>
            </a:r>
            <a:r>
              <a:rPr lang="ko-KR" altLang="en-US" sz="2000" dirty="0"/>
              <a:t>일하는 사람</a:t>
            </a:r>
            <a:r>
              <a:rPr lang="en-US" altLang="ko-KR" sz="2000" dirty="0"/>
              <a:t>”</a:t>
            </a:r>
            <a:r>
              <a:rPr lang="ko-KR" altLang="en-US" sz="2000" dirty="0"/>
              <a:t>들을 비판하기 보다 격려하는 </a:t>
            </a:r>
            <a:r>
              <a:rPr lang="ko-KR" altLang="en-US" sz="2000" dirty="0" smtClean="0"/>
              <a:t>시스템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698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dirty="0"/>
              <a:t>I. </a:t>
            </a:r>
            <a:r>
              <a:rPr lang="ko-KR" altLang="ko-KR" dirty="0"/>
              <a:t>서론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2" cy="4731438"/>
          </a:xfrm>
        </p:spPr>
        <p:txBody>
          <a:bodyPr>
            <a:normAutofit/>
          </a:bodyPr>
          <a:lstStyle/>
          <a:p>
            <a:r>
              <a:rPr lang="ko-KR" altLang="en-US" sz="2200" dirty="0" smtClean="0"/>
              <a:t>서울시 </a:t>
            </a:r>
            <a:r>
              <a:rPr lang="ko-KR" altLang="ko-KR" sz="2200" dirty="0" smtClean="0"/>
              <a:t>교통문제 근본 원인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:</a:t>
            </a:r>
            <a:r>
              <a:rPr lang="ko-KR" altLang="ko-KR" sz="2200" dirty="0" smtClean="0"/>
              <a:t> </a:t>
            </a:r>
            <a:r>
              <a:rPr lang="ko-KR" altLang="ko-KR" sz="2200" dirty="0" smtClean="0"/>
              <a:t>자동차 </a:t>
            </a:r>
            <a:r>
              <a:rPr lang="ko-KR" altLang="ko-KR" sz="2200" dirty="0"/>
              <a:t>수요가 폭발적으로 증가한 반면 대중교통이 불편하기 </a:t>
            </a:r>
            <a:r>
              <a:rPr lang="ko-KR" altLang="ko-KR" sz="2200" dirty="0" smtClean="0"/>
              <a:t>때문</a:t>
            </a:r>
            <a:endParaRPr lang="en-US" altLang="ko-KR" sz="2200" dirty="0" smtClean="0"/>
          </a:p>
          <a:p>
            <a:r>
              <a:rPr lang="ko-KR" altLang="ko-KR" sz="2200" dirty="0" smtClean="0"/>
              <a:t>그러나 대중교통 </a:t>
            </a:r>
            <a:r>
              <a:rPr lang="ko-KR" altLang="ko-KR" sz="2200" dirty="0"/>
              <a:t>시설투자는 </a:t>
            </a:r>
            <a:r>
              <a:rPr lang="ko-KR" altLang="ko-KR" sz="2200" dirty="0" smtClean="0"/>
              <a:t>재원한계</a:t>
            </a:r>
            <a:r>
              <a:rPr lang="ko-KR" altLang="en-US" sz="2200" dirty="0" smtClean="0"/>
              <a:t>와 재정적자</a:t>
            </a:r>
            <a:r>
              <a:rPr lang="ko-KR" altLang="ko-KR" sz="2200" dirty="0" smtClean="0"/>
              <a:t> </a:t>
            </a:r>
            <a:r>
              <a:rPr lang="en-US" altLang="ko-KR" sz="2200" dirty="0" smtClean="0"/>
              <a:t> </a:t>
            </a:r>
          </a:p>
          <a:p>
            <a:r>
              <a:rPr lang="ko-KR" altLang="en-US" sz="2200" dirty="0" smtClean="0"/>
              <a:t>특히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 </a:t>
            </a:r>
            <a:r>
              <a:rPr lang="ko-KR" altLang="ko-KR" sz="2200" dirty="0" smtClean="0"/>
              <a:t>대중교통 이용 촉진</a:t>
            </a:r>
            <a:r>
              <a:rPr lang="ko-KR" altLang="en-US" sz="2200" dirty="0" smtClean="0"/>
              <a:t> 위해서는 </a:t>
            </a:r>
            <a:endParaRPr lang="en-US" altLang="ko-KR" sz="2200" dirty="0" smtClean="0"/>
          </a:p>
          <a:p>
            <a:pPr lvl="1"/>
            <a:r>
              <a:rPr lang="ko-KR" altLang="ko-KR" sz="2200" dirty="0" smtClean="0"/>
              <a:t>대중교통</a:t>
            </a:r>
            <a:r>
              <a:rPr lang="ko-KR" altLang="en-US" sz="2200" dirty="0" smtClean="0"/>
              <a:t> </a:t>
            </a:r>
            <a:r>
              <a:rPr lang="ko-KR" altLang="ko-KR" sz="2200" dirty="0" smtClean="0"/>
              <a:t>접근 </a:t>
            </a:r>
            <a:r>
              <a:rPr lang="ko-KR" altLang="en-US" sz="2200" dirty="0" err="1" smtClean="0"/>
              <a:t>카풀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카셰어링</a:t>
            </a:r>
            <a:r>
              <a:rPr lang="en-US" altLang="ko-KR" sz="2200" dirty="0" smtClean="0"/>
              <a:t>.</a:t>
            </a:r>
            <a:r>
              <a:rPr lang="ko-KR" altLang="en-US" sz="2200" dirty="0" smtClean="0"/>
              <a:t> 자전거</a:t>
            </a:r>
            <a:r>
              <a:rPr lang="en-US" altLang="ko-KR" sz="2200" dirty="0"/>
              <a:t>,</a:t>
            </a:r>
            <a:r>
              <a:rPr lang="ko-KR" altLang="en-US" sz="2200" dirty="0"/>
              <a:t> </a:t>
            </a:r>
            <a:r>
              <a:rPr lang="ko-KR" altLang="ko-KR" sz="2200" dirty="0" smtClean="0"/>
              <a:t>보행</a:t>
            </a:r>
            <a:r>
              <a:rPr lang="ko-KR" altLang="en-US" sz="2200" dirty="0" smtClean="0"/>
              <a:t> </a:t>
            </a:r>
            <a:r>
              <a:rPr lang="ko-KR" altLang="ko-KR" sz="2200" dirty="0" smtClean="0"/>
              <a:t>환경</a:t>
            </a:r>
            <a:r>
              <a:rPr lang="ko-KR" altLang="en-US" sz="2200" dirty="0" smtClean="0"/>
              <a:t> </a:t>
            </a:r>
            <a:r>
              <a:rPr lang="ko-KR" altLang="ko-KR" sz="2200" dirty="0" smtClean="0"/>
              <a:t>개선</a:t>
            </a:r>
            <a:endParaRPr lang="en-US" altLang="ko-KR" sz="2200" dirty="0" smtClean="0"/>
          </a:p>
          <a:p>
            <a:pPr lvl="1"/>
            <a:r>
              <a:rPr lang="ko-KR" altLang="ko-KR" sz="2200" dirty="0" smtClean="0"/>
              <a:t>승용차 이용억제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:</a:t>
            </a:r>
            <a:r>
              <a:rPr lang="ko-KR" altLang="ko-KR" sz="2200" dirty="0" smtClean="0"/>
              <a:t> 교통수요관리</a:t>
            </a:r>
            <a:r>
              <a:rPr lang="ko-KR" altLang="en-US" sz="2200" dirty="0" smtClean="0"/>
              <a:t>와 존</a:t>
            </a:r>
            <a:r>
              <a:rPr lang="en-US" altLang="ko-KR" sz="2200" dirty="0" smtClean="0"/>
              <a:t>30</a:t>
            </a:r>
            <a:r>
              <a:rPr lang="ko-KR" altLang="en-US" sz="2200" dirty="0" smtClean="0"/>
              <a:t> 등 교통관리 그리고 교통진정화 등 도로</a:t>
            </a:r>
            <a:r>
              <a:rPr lang="ko-KR" altLang="ko-KR" sz="2200" dirty="0" smtClean="0"/>
              <a:t> </a:t>
            </a:r>
            <a:r>
              <a:rPr lang="ko-KR" altLang="en-US" sz="2200" dirty="0" smtClean="0"/>
              <a:t>구조 개선 </a:t>
            </a:r>
            <a:r>
              <a:rPr lang="ko-KR" altLang="ko-KR" sz="2200" dirty="0" smtClean="0"/>
              <a:t>등</a:t>
            </a:r>
            <a:r>
              <a:rPr lang="ko-KR" altLang="en-US" sz="2200" dirty="0" smtClean="0"/>
              <a:t>  필요</a:t>
            </a:r>
            <a:endParaRPr lang="en-US" altLang="ko-KR" sz="2200" dirty="0" smtClean="0"/>
          </a:p>
          <a:p>
            <a:r>
              <a:rPr lang="ko-KR" altLang="en-US" sz="2200" dirty="0" smtClean="0"/>
              <a:t>그러나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 이에 대한 </a:t>
            </a:r>
            <a:r>
              <a:rPr lang="en-US" altLang="ko-KR" sz="2200" dirty="0" smtClean="0"/>
              <a:t>‘</a:t>
            </a:r>
            <a:r>
              <a:rPr lang="ko-KR" altLang="en-US" sz="2200" dirty="0" smtClean="0"/>
              <a:t>전체 틀</a:t>
            </a:r>
            <a:r>
              <a:rPr lang="en-US" altLang="ko-KR" sz="2200" dirty="0" smtClean="0"/>
              <a:t>＇</a:t>
            </a:r>
            <a:r>
              <a:rPr lang="ko-KR" altLang="en-US" sz="2200" dirty="0" smtClean="0"/>
              <a:t>을 보는 거시적 대응 부족</a:t>
            </a:r>
            <a:r>
              <a:rPr lang="en-US" altLang="ko-KR" sz="2200" dirty="0" smtClean="0"/>
              <a:t>.</a:t>
            </a:r>
            <a:r>
              <a:rPr lang="ko-KR" altLang="en-US" sz="2200" dirty="0" smtClean="0"/>
              <a:t> 또한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 </a:t>
            </a:r>
            <a:r>
              <a:rPr lang="ko-KR" altLang="ko-KR" sz="2200" dirty="0" smtClean="0"/>
              <a:t>시민</a:t>
            </a:r>
            <a:r>
              <a:rPr lang="ko-KR" altLang="en-US" sz="2200" dirty="0" smtClean="0"/>
              <a:t>참여 </a:t>
            </a:r>
            <a:r>
              <a:rPr lang="ko-KR" altLang="en-US" sz="2200" dirty="0"/>
              <a:t>및 </a:t>
            </a:r>
            <a:r>
              <a:rPr lang="ko-KR" altLang="en-US" sz="2200" dirty="0" smtClean="0"/>
              <a:t>시민합의가</a:t>
            </a:r>
            <a:r>
              <a:rPr lang="ko-KR" altLang="ko-KR" sz="2200" dirty="0" smtClean="0"/>
              <a:t> </a:t>
            </a:r>
            <a:r>
              <a:rPr lang="ko-KR" altLang="ko-KR" sz="2200" dirty="0"/>
              <a:t>효과적으로 이루어지지 </a:t>
            </a:r>
            <a:r>
              <a:rPr lang="ko-KR" altLang="ko-KR" sz="2200" dirty="0" smtClean="0"/>
              <a:t>못</a:t>
            </a:r>
            <a:r>
              <a:rPr lang="ko-KR" altLang="en-US" sz="2200" dirty="0" smtClean="0"/>
              <a:t>하</a:t>
            </a:r>
            <a:r>
              <a:rPr lang="ko-KR" altLang="en-US" sz="2200" dirty="0"/>
              <a:t>고 </a:t>
            </a:r>
            <a:r>
              <a:rPr lang="ko-KR" altLang="en-US" sz="2200" dirty="0" smtClean="0"/>
              <a:t>있는 실정</a:t>
            </a:r>
            <a:endParaRPr lang="en-US" altLang="ko-KR" sz="2200" dirty="0" smtClean="0"/>
          </a:p>
          <a:p>
            <a:r>
              <a:rPr lang="ko-KR" altLang="ko-KR" sz="2200" dirty="0" smtClean="0"/>
              <a:t>이러한 </a:t>
            </a:r>
            <a:r>
              <a:rPr lang="ko-KR" altLang="ko-KR" sz="2200" dirty="0"/>
              <a:t>전제조건 없이 도로시설투자와 교통운영기술의 개선만으로 교통난을 해소할 </a:t>
            </a:r>
            <a:r>
              <a:rPr lang="ko-KR" altLang="ko-KR" sz="2200" dirty="0" smtClean="0"/>
              <a:t>수</a:t>
            </a:r>
            <a:r>
              <a:rPr lang="ko-KR" altLang="en-US" sz="2200" dirty="0" smtClean="0"/>
              <a:t>는 없는 상황 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9552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II. </a:t>
            </a:r>
            <a:r>
              <a:rPr lang="ko-KR" altLang="ko-KR" dirty="0"/>
              <a:t>서울시 </a:t>
            </a:r>
            <a:r>
              <a:rPr lang="ko-KR" altLang="ko-KR" dirty="0" smtClean="0"/>
              <a:t>교통</a:t>
            </a:r>
            <a:r>
              <a:rPr lang="ko-KR" altLang="en-US" dirty="0" smtClean="0"/>
              <a:t>정책 </a:t>
            </a:r>
            <a:r>
              <a:rPr lang="ko-KR" altLang="ko-KR" dirty="0" smtClean="0"/>
              <a:t>현황</a:t>
            </a:r>
            <a:r>
              <a:rPr lang="ko-KR" altLang="en-US" dirty="0" smtClean="0"/>
              <a:t>과 전망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412776"/>
            <a:ext cx="4986466" cy="460851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ko-KR" dirty="0"/>
              <a:t>자동차대수의 증가 및 교통량의 증가로 인해 서울시 교통상황은 </a:t>
            </a:r>
            <a:r>
              <a:rPr lang="ko-KR" altLang="ko-KR" dirty="0" smtClean="0"/>
              <a:t>악화</a:t>
            </a:r>
            <a:r>
              <a:rPr lang="en-US" altLang="ko-KR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/>
              <a:t>'80</a:t>
            </a:r>
            <a:r>
              <a:rPr lang="ko-KR" altLang="ko-KR" dirty="0" smtClean="0"/>
              <a:t>년</a:t>
            </a:r>
            <a:r>
              <a:rPr lang="ko-KR" altLang="en-US" dirty="0" smtClean="0"/>
              <a:t>대 초 </a:t>
            </a:r>
            <a:r>
              <a:rPr lang="en-US" altLang="ko-KR" dirty="0" smtClean="0"/>
              <a:t>:</a:t>
            </a:r>
            <a:r>
              <a:rPr lang="ko-KR" altLang="ko-KR" dirty="0" smtClean="0"/>
              <a:t> 평균</a:t>
            </a:r>
            <a:r>
              <a:rPr lang="ko-KR" altLang="en-US" dirty="0" smtClean="0"/>
              <a:t> 통</a:t>
            </a:r>
            <a:r>
              <a:rPr lang="ko-KR" altLang="ko-KR" dirty="0" smtClean="0"/>
              <a:t>행속도</a:t>
            </a:r>
            <a:r>
              <a:rPr lang="en-US" altLang="ko-KR" dirty="0" smtClean="0"/>
              <a:t> 30.8km/h</a:t>
            </a:r>
          </a:p>
          <a:p>
            <a:pPr lvl="1">
              <a:lnSpc>
                <a:spcPct val="120000"/>
              </a:lnSpc>
            </a:pPr>
            <a:r>
              <a:rPr lang="ko-KR" altLang="en-US" sz="2600" b="1" dirty="0" smtClean="0"/>
              <a:t>당시 서강대 </a:t>
            </a:r>
            <a:r>
              <a:rPr lang="ko-KR" altLang="en-US" sz="2600" b="1" dirty="0" err="1"/>
              <a:t>박병소</a:t>
            </a:r>
            <a:r>
              <a:rPr lang="ko-KR" altLang="en-US" sz="2600" b="1" dirty="0"/>
              <a:t> 서강대 </a:t>
            </a:r>
            <a:r>
              <a:rPr lang="ko-KR" altLang="en-US" sz="2600" b="1" dirty="0" smtClean="0"/>
              <a:t>교수의 교통신호 연동화 프로그램이 작동가능 </a:t>
            </a:r>
            <a:r>
              <a:rPr lang="en-US" altLang="ko-KR" sz="2600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en-US" altLang="ko-KR" sz="2600" b="1" dirty="0" smtClean="0"/>
              <a:t>1984</a:t>
            </a:r>
            <a:r>
              <a:rPr lang="ko-KR" altLang="en-US" sz="2600" b="1" dirty="0" smtClean="0"/>
              <a:t>년 </a:t>
            </a:r>
            <a:r>
              <a:rPr lang="en-US" altLang="ko-KR" sz="2600" b="1" dirty="0" smtClean="0"/>
              <a:t>…</a:t>
            </a:r>
            <a:r>
              <a:rPr lang="ko-KR" altLang="en-US" sz="2600" b="1" dirty="0" smtClean="0"/>
              <a:t>포니</a:t>
            </a:r>
            <a:r>
              <a:rPr lang="en-US" altLang="ko-KR" sz="2600" b="1" dirty="0" smtClean="0"/>
              <a:t>2</a:t>
            </a:r>
            <a:r>
              <a:rPr lang="ko-KR" altLang="en-US" sz="2600" b="1" dirty="0" smtClean="0"/>
              <a:t>  </a:t>
            </a:r>
            <a:r>
              <a:rPr lang="en-US" altLang="ko-KR" sz="2600" b="1" dirty="0" smtClean="0"/>
              <a:t>:</a:t>
            </a:r>
            <a:r>
              <a:rPr lang="ko-KR" altLang="en-US" sz="2600" b="1" dirty="0" smtClean="0"/>
              <a:t> 포니 성공</a:t>
            </a:r>
            <a:r>
              <a:rPr lang="en-US" altLang="ko-KR" sz="2600" b="1" dirty="0" smtClean="0"/>
              <a:t>…</a:t>
            </a:r>
            <a:r>
              <a:rPr lang="ko-KR" altLang="en-US" sz="2600" b="1" dirty="0" smtClean="0"/>
              <a:t>자동차대중화 본격화</a:t>
            </a:r>
            <a:r>
              <a:rPr lang="en-US" altLang="ko-KR" sz="1900" b="1" dirty="0" smtClean="0"/>
              <a:t>…(1980</a:t>
            </a:r>
            <a:r>
              <a:rPr lang="ko-KR" altLang="en-US" sz="1900" b="1" dirty="0" smtClean="0"/>
              <a:t>년에서 </a:t>
            </a:r>
            <a:r>
              <a:rPr lang="en-US" altLang="ko-KR" sz="1900" b="1" dirty="0" smtClean="0"/>
              <a:t>1985</a:t>
            </a:r>
            <a:r>
              <a:rPr lang="ko-KR" altLang="en-US" sz="1900" b="1" dirty="0" err="1" smtClean="0"/>
              <a:t>년사이</a:t>
            </a:r>
            <a:r>
              <a:rPr lang="ko-KR" altLang="en-US" sz="1900" b="1" dirty="0" smtClean="0"/>
              <a:t> </a:t>
            </a:r>
            <a:r>
              <a:rPr lang="en-US" altLang="ko-KR" sz="1900" b="1" dirty="0" smtClean="0"/>
              <a:t>300%</a:t>
            </a:r>
            <a:r>
              <a:rPr lang="ko-KR" altLang="en-US" sz="1900" b="1" dirty="0" smtClean="0"/>
              <a:t>이상 폭증</a:t>
            </a:r>
            <a:r>
              <a:rPr lang="en-US" altLang="ko-KR" sz="19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/>
              <a:t>'90</a:t>
            </a:r>
            <a:r>
              <a:rPr lang="ko-KR" altLang="ko-KR" dirty="0" smtClean="0"/>
              <a:t>년</a:t>
            </a:r>
            <a:r>
              <a:rPr lang="ko-KR" altLang="en-US" dirty="0" smtClean="0"/>
              <a:t>대</a:t>
            </a:r>
            <a:r>
              <a:rPr lang="ko-KR" altLang="ko-KR" dirty="0" smtClean="0"/>
              <a:t>에는 </a:t>
            </a:r>
            <a:r>
              <a:rPr lang="ko-KR" altLang="ko-KR" dirty="0"/>
              <a:t>무려</a:t>
            </a:r>
            <a:r>
              <a:rPr lang="en-US" altLang="ko-KR" dirty="0"/>
              <a:t> </a:t>
            </a:r>
            <a:r>
              <a:rPr lang="en-US" altLang="ko-KR" dirty="0" smtClean="0"/>
              <a:t>16.4km</a:t>
            </a:r>
          </a:p>
          <a:p>
            <a:pPr lvl="1">
              <a:lnSpc>
                <a:spcPct val="120000"/>
              </a:lnSpc>
            </a:pPr>
            <a:r>
              <a:rPr lang="ko-KR" altLang="ko-KR" sz="2000" dirty="0" smtClean="0"/>
              <a:t> </a:t>
            </a:r>
            <a:r>
              <a:rPr lang="ko-KR" altLang="ko-KR" sz="2000" dirty="0"/>
              <a:t>떨어져 극심한 </a:t>
            </a:r>
            <a:r>
              <a:rPr lang="ko-KR" altLang="en-US" sz="2000" dirty="0" smtClean="0"/>
              <a:t>정</a:t>
            </a:r>
            <a:r>
              <a:rPr lang="ko-KR" altLang="ko-KR" sz="2000" dirty="0" smtClean="0"/>
              <a:t>체현상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과포화 </a:t>
            </a:r>
            <a:r>
              <a:rPr lang="en-US" altLang="ko-KR" sz="2000" dirty="0" smtClean="0"/>
              <a:t>….</a:t>
            </a:r>
            <a:r>
              <a:rPr lang="ko-KR" altLang="en-US" sz="2000" dirty="0" smtClean="0"/>
              <a:t> 상황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교통수요관리 시작</a:t>
            </a:r>
            <a:endParaRPr lang="en-US" altLang="ko-KR" sz="2000" dirty="0" smtClean="0"/>
          </a:p>
          <a:p>
            <a:pPr>
              <a:lnSpc>
                <a:spcPct val="120000"/>
              </a:lnSpc>
            </a:pPr>
            <a:r>
              <a:rPr lang="en-US" altLang="ko-KR" dirty="0" smtClean="0"/>
              <a:t>2000</a:t>
            </a:r>
            <a:r>
              <a:rPr lang="ko-KR" altLang="en-US" dirty="0" smtClean="0"/>
              <a:t>년 이후 </a:t>
            </a:r>
            <a:r>
              <a:rPr lang="en-US" altLang="ko-KR" dirty="0" smtClean="0"/>
              <a:t>20.km/h</a:t>
            </a:r>
            <a:r>
              <a:rPr lang="ko-KR" altLang="en-US" dirty="0" smtClean="0"/>
              <a:t> </a:t>
            </a:r>
            <a:r>
              <a:rPr lang="ko-KR" altLang="ko-KR" dirty="0" smtClean="0"/>
              <a:t> 회복</a:t>
            </a:r>
            <a:endParaRPr lang="en-US" altLang="ko-KR" dirty="0" smtClean="0"/>
          </a:p>
          <a:p>
            <a:pPr lvl="1">
              <a:lnSpc>
                <a:spcPct val="120000"/>
              </a:lnSpc>
            </a:pPr>
            <a:r>
              <a:rPr lang="ko-KR" altLang="en-US" sz="2600" dirty="0" smtClean="0"/>
              <a:t> </a:t>
            </a:r>
            <a:r>
              <a:rPr lang="ko-KR" altLang="en-US" sz="2600" dirty="0" err="1" smtClean="0"/>
              <a:t>버스전용차로제</a:t>
            </a:r>
            <a:r>
              <a:rPr lang="en-US" altLang="ko-KR" sz="2600" dirty="0"/>
              <a:t>,</a:t>
            </a:r>
            <a:r>
              <a:rPr lang="ko-KR" altLang="en-US" sz="2600" dirty="0"/>
              <a:t> </a:t>
            </a:r>
            <a:r>
              <a:rPr lang="ko-KR" altLang="en-US" sz="2600" dirty="0" err="1"/>
              <a:t>불법주정차</a:t>
            </a:r>
            <a:r>
              <a:rPr lang="ko-KR" altLang="en-US" sz="2600" dirty="0"/>
              <a:t> 단속 강화 </a:t>
            </a:r>
            <a:r>
              <a:rPr lang="ko-KR" altLang="en-US" sz="2600" dirty="0" smtClean="0"/>
              <a:t>등</a:t>
            </a:r>
            <a:endParaRPr lang="en-US" altLang="ko-KR" sz="2600" dirty="0" smtClean="0"/>
          </a:p>
          <a:p>
            <a:pPr>
              <a:lnSpc>
                <a:spcPct val="120000"/>
              </a:lnSpc>
            </a:pPr>
            <a:r>
              <a:rPr lang="ko-KR" altLang="en-US" sz="4200" dirty="0" smtClean="0"/>
              <a:t> </a:t>
            </a:r>
            <a:r>
              <a:rPr lang="en-US" altLang="ko-KR" dirty="0" smtClean="0"/>
              <a:t>2014</a:t>
            </a:r>
            <a:r>
              <a:rPr lang="ko-KR" altLang="en-US" dirty="0" smtClean="0"/>
              <a:t>년 자동차대중화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.</a:t>
            </a:r>
            <a:r>
              <a:rPr lang="ko-KR" altLang="en-US" dirty="0" smtClean="0"/>
              <a:t> 우리가 원하는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도시 교통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미래는</a:t>
            </a:r>
            <a:r>
              <a:rPr lang="en-US" altLang="ko-KR" sz="4800" dirty="0" smtClean="0"/>
              <a:t>?</a:t>
            </a:r>
            <a:endParaRPr lang="ko-KR" altLang="en-U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5979" y="1412776"/>
            <a:ext cx="3870518" cy="253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5979" y="4112179"/>
            <a:ext cx="3870518" cy="260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89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533041" y="100013"/>
            <a:ext cx="7992888" cy="520700"/>
          </a:xfrm>
        </p:spPr>
        <p:txBody>
          <a:bodyPr>
            <a:noAutofit/>
          </a:bodyPr>
          <a:lstStyle/>
          <a:p>
            <a:pPr eaLnBrk="1" hangingPunct="1"/>
            <a:r>
              <a:rPr lang="ko-KR" altLang="en-US" sz="3200" dirty="0" smtClean="0">
                <a:cs typeface="Arial" pitchFamily="34" charset="0"/>
              </a:rPr>
              <a:t>서울 교통 환경</a:t>
            </a:r>
            <a:r>
              <a:rPr lang="ko-KR" altLang="en-US" sz="3200" dirty="0">
                <a:cs typeface="Arial" pitchFamily="34" charset="0"/>
              </a:rPr>
              <a:t>과 </a:t>
            </a:r>
            <a:r>
              <a:rPr lang="ko-KR" altLang="en-US" sz="3200" dirty="0" smtClean="0">
                <a:cs typeface="Arial" pitchFamily="34" charset="0"/>
              </a:rPr>
              <a:t>정책이 가고 있는 방향 </a:t>
            </a:r>
            <a:endParaRPr lang="en-GB" altLang="ko-KR" sz="3200" dirty="0" smtClean="0"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662238" y="620713"/>
            <a:ext cx="4643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5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9820" y="1224641"/>
            <a:ext cx="5733159" cy="382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3455" y="973074"/>
            <a:ext cx="2684440" cy="151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944" y="973074"/>
            <a:ext cx="1458165" cy="11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55" y="1392445"/>
            <a:ext cx="1573370" cy="90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520" y="4022341"/>
            <a:ext cx="1617423" cy="13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6" name="Picture 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3350" y="3324666"/>
            <a:ext cx="929244" cy="6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7" name="Picture 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8753" y="2040089"/>
            <a:ext cx="907316" cy="48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8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6398" y="2310754"/>
            <a:ext cx="1001229" cy="42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1" name="Picture 2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55" y="2714265"/>
            <a:ext cx="1408191" cy="117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2" name="Picture 3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6188" y="2718392"/>
            <a:ext cx="1687289" cy="14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73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427" y="5039721"/>
            <a:ext cx="957197" cy="132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8493" y="5047472"/>
            <a:ext cx="2255812" cy="123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0948" y="5047472"/>
            <a:ext cx="1897737" cy="123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44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800" kern="0" dirty="0" smtClean="0">
                <a:latin typeface="HY울릉도M" pitchFamily="18" charset="-127"/>
                <a:ea typeface="HY울릉도M" pitchFamily="18" charset="-127"/>
              </a:rPr>
              <a:t>도시</a:t>
            </a:r>
            <a:r>
              <a:rPr lang="ko-KR" altLang="en-US" sz="3600" kern="0" dirty="0" smtClean="0">
                <a:latin typeface="HY울릉도M" pitchFamily="18" charset="-127"/>
                <a:ea typeface="HY울릉도M" pitchFamily="18" charset="-127"/>
              </a:rPr>
              <a:t>는</a:t>
            </a:r>
            <a:r>
              <a:rPr lang="ko-KR" altLang="en-US" kern="0" dirty="0" smtClean="0">
                <a:latin typeface="HY울릉도M" pitchFamily="18" charset="-127"/>
                <a:ea typeface="HY울릉도M" pitchFamily="18" charset="-127"/>
              </a:rPr>
              <a:t> 확산</a:t>
            </a:r>
            <a:r>
              <a:rPr lang="ko-KR" altLang="en-US" sz="3200" kern="0" dirty="0" smtClean="0">
                <a:latin typeface="HY울릉도M" pitchFamily="18" charset="-127"/>
                <a:ea typeface="HY울릉도M" pitchFamily="18" charset="-127"/>
              </a:rPr>
              <a:t>되고</a:t>
            </a:r>
            <a:r>
              <a:rPr lang="ko-KR" altLang="en-US" kern="0" dirty="0" smtClean="0">
                <a:latin typeface="HY울릉도M" pitchFamily="18" charset="-127"/>
                <a:ea typeface="HY울릉도M" pitchFamily="18" charset="-127"/>
              </a:rPr>
              <a:t> 통행</a:t>
            </a:r>
            <a:r>
              <a:rPr lang="ko-KR" altLang="en-US" sz="3200" kern="0" dirty="0" smtClean="0">
                <a:latin typeface="HY울릉도M" pitchFamily="18" charset="-127"/>
                <a:ea typeface="HY울릉도M" pitchFamily="18" charset="-127"/>
              </a:rPr>
              <a:t>은</a:t>
            </a:r>
            <a:r>
              <a:rPr lang="ko-KR" altLang="en-US" kern="0" dirty="0" smtClean="0">
                <a:latin typeface="HY울릉도M" pitchFamily="18" charset="-127"/>
                <a:ea typeface="HY울릉도M" pitchFamily="18" charset="-127"/>
              </a:rPr>
              <a:t> 집중</a:t>
            </a:r>
            <a:r>
              <a:rPr lang="ko-KR" altLang="en-US" sz="3600" kern="0" dirty="0" smtClean="0">
                <a:latin typeface="HY울릉도M" pitchFamily="18" charset="-127"/>
                <a:ea typeface="HY울릉도M" pitchFamily="18" charset="-127"/>
              </a:rPr>
              <a:t>되는데</a:t>
            </a:r>
            <a:r>
              <a:rPr lang="en-US" altLang="ko-KR" kern="0" dirty="0" smtClean="0">
                <a:latin typeface="HY울릉도M" pitchFamily="18" charset="-127"/>
                <a:ea typeface="HY울릉도M" pitchFamily="18" charset="-127"/>
              </a:rPr>
              <a:t/>
            </a:r>
            <a:br>
              <a:rPr lang="en-US" altLang="ko-KR" kern="0" dirty="0" smtClean="0">
                <a:latin typeface="HY울릉도M" pitchFamily="18" charset="-127"/>
                <a:ea typeface="HY울릉도M" pitchFamily="18" charset="-127"/>
              </a:rPr>
            </a:br>
            <a:r>
              <a:rPr lang="ko-KR" altLang="en-US" sz="3100" kern="0" dirty="0" smtClean="0">
                <a:latin typeface="HY울릉도M" pitchFamily="18" charset="-127"/>
                <a:ea typeface="HY울릉도M" pitchFamily="18" charset="-127"/>
              </a:rPr>
              <a:t>공공 교통 </a:t>
            </a:r>
            <a:r>
              <a:rPr lang="ko-KR" altLang="en-US" kern="0" dirty="0" smtClean="0">
                <a:latin typeface="HY울릉도M" pitchFamily="18" charset="-127"/>
                <a:ea typeface="HY울릉도M" pitchFamily="18" charset="-127"/>
              </a:rPr>
              <a:t>인프라는 부족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628800"/>
            <a:ext cx="4032448" cy="5030569"/>
          </a:xfrm>
        </p:spPr>
        <p:txBody>
          <a:bodyPr>
            <a:normAutofit fontScale="55000" lnSpcReduction="20000"/>
          </a:bodyPr>
          <a:lstStyle/>
          <a:p>
            <a:r>
              <a:rPr kumimoji="1" lang="ko-KR" altLang="en-US" spc="-70" dirty="0" smtClean="0">
                <a:latin typeface="HY울릉도M" pitchFamily="18" charset="-127"/>
                <a:ea typeface="HY울릉도M" pitchFamily="18" charset="-127"/>
                <a:cs typeface="Arial" pitchFamily="34" charset="0"/>
              </a:rPr>
              <a:t>도시확산으로 장거리 </a:t>
            </a:r>
            <a:r>
              <a:rPr kumimoji="1" lang="ko-KR" altLang="en-US" sz="4500" spc="-70" dirty="0" smtClean="0">
                <a:latin typeface="HY울릉도M" pitchFamily="18" charset="-127"/>
                <a:ea typeface="HY울릉도M" pitchFamily="18" charset="-127"/>
                <a:cs typeface="Arial" pitchFamily="34" charset="0"/>
              </a:rPr>
              <a:t>광역 통행 증가</a:t>
            </a:r>
            <a:endParaRPr kumimoji="1" lang="en-US" altLang="ko-KR" sz="4500" spc="-70" dirty="0" smtClean="0"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  <a:p>
            <a:pPr marL="492125" lvl="1" indent="-9207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b="1" i="1" dirty="0" smtClean="0">
                <a:latin typeface="맑은 고딕" pitchFamily="50" charset="-127"/>
                <a:ea typeface="맑은 고딕" pitchFamily="50" charset="-127"/>
              </a:rPr>
              <a:t> 장거리 </a:t>
            </a:r>
            <a:r>
              <a:rPr lang="ko-KR" altLang="en-US" b="1" i="1" dirty="0">
                <a:latin typeface="맑은 고딕" pitchFamily="50" charset="-127"/>
                <a:ea typeface="맑은 고딕" pitchFamily="50" charset="-127"/>
              </a:rPr>
              <a:t>개인교통수단 통행량 증가</a:t>
            </a:r>
            <a:endParaRPr lang="en-US" altLang="ko-KR" b="1" i="1" dirty="0">
              <a:latin typeface="맑은 고딕" pitchFamily="50" charset="-127"/>
              <a:ea typeface="맑은 고딕" pitchFamily="50" charset="-127"/>
            </a:endParaRPr>
          </a:p>
          <a:p>
            <a:pPr marL="492125" lvl="1" indent="-9207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b="1" i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i="1" dirty="0" err="1" smtClean="0">
                <a:latin typeface="맑은 고딕" pitchFamily="50" charset="-127"/>
                <a:ea typeface="맑은 고딕" pitchFamily="50" charset="-127"/>
              </a:rPr>
              <a:t>시계유출입</a:t>
            </a:r>
            <a:r>
              <a:rPr lang="ko-KR" altLang="en-US" b="1" i="1" dirty="0" smtClean="0">
                <a:latin typeface="맑은 고딕" pitchFamily="50" charset="-127"/>
                <a:ea typeface="맑은 고딕" pitchFamily="50" charset="-127"/>
              </a:rPr>
              <a:t> 지점 혼잡</a:t>
            </a:r>
            <a:r>
              <a:rPr lang="en-US" altLang="ko-KR" b="1" i="1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b="1" i="1" dirty="0" smtClean="0">
                <a:latin typeface="맑은 고딕" pitchFamily="50" charset="-127"/>
                <a:ea typeface="맑은 고딕" pitchFamily="50" charset="-127"/>
              </a:rPr>
              <a:t>  에너지소비 과다</a:t>
            </a:r>
            <a:r>
              <a:rPr lang="en-US" altLang="ko-KR" b="1" i="1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b="1" i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b="1" i="1" dirty="0">
              <a:latin typeface="맑은 고딕" pitchFamily="50" charset="-127"/>
              <a:ea typeface="맑은 고딕" pitchFamily="50" charset="-127"/>
            </a:endParaRPr>
          </a:p>
          <a:p>
            <a:pPr marL="492125" lvl="1" indent="-9207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b="1" i="1" dirty="0" smtClean="0">
                <a:latin typeface="맑은 고딕" pitchFamily="50" charset="-127"/>
                <a:ea typeface="맑은 고딕" pitchFamily="50" charset="-127"/>
              </a:rPr>
              <a:t> 서울</a:t>
            </a:r>
            <a:r>
              <a:rPr lang="en-US" altLang="ko-KR" b="1" i="1" dirty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i="1" dirty="0">
                <a:latin typeface="맑은 고딕" pitchFamily="50" charset="-127"/>
                <a:ea typeface="맑은 고딕" pitchFamily="50" charset="-127"/>
              </a:rPr>
              <a:t>수도권 대중교통 혼잡도 </a:t>
            </a:r>
            <a:r>
              <a:rPr lang="ko-KR" altLang="en-US" b="1" i="1" dirty="0" smtClean="0">
                <a:latin typeface="맑은 고딕" pitchFamily="50" charset="-127"/>
                <a:ea typeface="맑은 고딕" pitchFamily="50" charset="-127"/>
              </a:rPr>
              <a:t>악화</a:t>
            </a:r>
            <a:endParaRPr lang="en-US" altLang="ko-KR" b="1" i="1" dirty="0" smtClean="0">
              <a:latin typeface="맑은 고딕" pitchFamily="50" charset="-127"/>
              <a:ea typeface="맑은 고딕" pitchFamily="50" charset="-127"/>
            </a:endParaRPr>
          </a:p>
          <a:p>
            <a:pPr marL="92075" indent="-9207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kern="0" dirty="0" smtClean="0">
                <a:latin typeface="HY울릉도M" pitchFamily="18" charset="-127"/>
                <a:ea typeface="HY울릉도M" pitchFamily="18" charset="-127"/>
              </a:rPr>
              <a:t>   </a:t>
            </a:r>
            <a:r>
              <a:rPr lang="ko-KR" altLang="en-US" sz="4200" kern="0" dirty="0" smtClean="0">
                <a:latin typeface="HY울릉도M" pitchFamily="18" charset="-127"/>
                <a:ea typeface="HY울릉도M" pitchFamily="18" charset="-127"/>
              </a:rPr>
              <a:t>통행의 공간 집중 가속</a:t>
            </a:r>
            <a:endParaRPr lang="en-US" altLang="ko-KR" sz="4200" kern="0" dirty="0" smtClean="0">
              <a:latin typeface="HY울릉도M" pitchFamily="18" charset="-127"/>
              <a:ea typeface="HY울릉도M" pitchFamily="18" charset="-127"/>
            </a:endParaRPr>
          </a:p>
          <a:p>
            <a:pPr marL="492125" lvl="1" indent="-9207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300" kern="0" dirty="0" smtClean="0">
                <a:latin typeface="HY울릉도M" pitchFamily="18" charset="-127"/>
                <a:ea typeface="HY울릉도M" pitchFamily="18" charset="-127"/>
              </a:rPr>
              <a:t> 초고층 수직도시</a:t>
            </a:r>
            <a:r>
              <a:rPr lang="en-US" altLang="ko-KR" sz="3300" kern="0" dirty="0" smtClean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sz="3300" kern="0" dirty="0" smtClean="0">
                <a:latin typeface="HY울릉도M" pitchFamily="18" charset="-127"/>
                <a:ea typeface="HY울릉도M" pitchFamily="18" charset="-127"/>
              </a:rPr>
              <a:t>  지하 도시 </a:t>
            </a:r>
            <a:endParaRPr lang="en-US" altLang="ko-KR" sz="3300" kern="0" dirty="0" smtClean="0">
              <a:latin typeface="HY울릉도M" pitchFamily="18" charset="-127"/>
              <a:ea typeface="HY울릉도M" pitchFamily="18" charset="-127"/>
            </a:endParaRPr>
          </a:p>
          <a:p>
            <a:pPr marL="92075" indent="-9207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700" b="1" i="1" dirty="0" smtClean="0">
                <a:latin typeface="맑은 고딕" pitchFamily="50" charset="-127"/>
                <a:ea typeface="맑은 고딕" pitchFamily="50" charset="-127"/>
              </a:rPr>
              <a:t>  공공교통 인프라 부족</a:t>
            </a:r>
            <a:endParaRPr lang="en-US" altLang="ko-KR" sz="3700" b="1" i="1" dirty="0" smtClean="0">
              <a:latin typeface="맑은 고딕" pitchFamily="50" charset="-127"/>
              <a:ea typeface="맑은 고딕" pitchFamily="50" charset="-127"/>
            </a:endParaRPr>
          </a:p>
          <a:p>
            <a:pPr marL="492125" lvl="1" indent="-9207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300" b="1" i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300" b="1" i="1" dirty="0" smtClean="0">
                <a:latin typeface="맑은 고딕" pitchFamily="50" charset="-127"/>
                <a:ea typeface="맑은 고딕" pitchFamily="50" charset="-127"/>
              </a:rPr>
              <a:t>특정구간 </a:t>
            </a:r>
            <a:r>
              <a:rPr lang="ko-KR" altLang="en-US" sz="3300" b="1" i="1" dirty="0">
                <a:latin typeface="맑은 고딕" pitchFamily="50" charset="-127"/>
                <a:ea typeface="맑은 고딕" pitchFamily="50" charset="-127"/>
              </a:rPr>
              <a:t>및 지점 </a:t>
            </a:r>
            <a:r>
              <a:rPr lang="ko-KR" altLang="en-US" sz="3300" b="1" i="1" dirty="0" smtClean="0">
                <a:latin typeface="맑은 고딕" pitchFamily="50" charset="-127"/>
                <a:ea typeface="맑은 고딕" pitchFamily="50" charset="-127"/>
              </a:rPr>
              <a:t>혼잡 </a:t>
            </a:r>
            <a:r>
              <a:rPr lang="en-US" altLang="ko-KR" sz="3300" b="1" i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300" b="1" i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300" b="1" i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492125" lvl="1" indent="-9207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300" b="1" i="1" dirty="0" smtClean="0">
                <a:latin typeface="맑은 고딕" pitchFamily="50" charset="-127"/>
                <a:ea typeface="맑은 고딕" pitchFamily="50" charset="-127"/>
              </a:rPr>
              <a:t> 파생</a:t>
            </a:r>
            <a:r>
              <a:rPr lang="en-US" altLang="ko-KR" sz="3300" b="1" i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300" b="1" i="1" dirty="0">
                <a:latin typeface="맑은 고딕" pitchFamily="50" charset="-127"/>
                <a:ea typeface="맑은 고딕" pitchFamily="50" charset="-127"/>
              </a:rPr>
              <a:t>유발</a:t>
            </a:r>
            <a:r>
              <a:rPr lang="en-US" altLang="ko-KR" sz="3300" b="1" i="1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3300" b="1" i="1" dirty="0">
                <a:latin typeface="맑은 고딕" pitchFamily="50" charset="-127"/>
                <a:ea typeface="맑은 고딕" pitchFamily="50" charset="-127"/>
              </a:rPr>
              <a:t>수요 </a:t>
            </a:r>
            <a:r>
              <a:rPr lang="ko-KR" altLang="en-US" sz="3300" b="1" i="1" dirty="0" smtClean="0">
                <a:latin typeface="맑은 고딕" pitchFamily="50" charset="-127"/>
                <a:ea typeface="맑은 고딕" pitchFamily="50" charset="-127"/>
              </a:rPr>
              <a:t>발생</a:t>
            </a:r>
            <a:endParaRPr lang="ko-KR" altLang="en-US" dirty="0"/>
          </a:p>
        </p:txBody>
      </p:sp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xmlns="" val="360614317"/>
              </p:ext>
            </p:extLst>
          </p:nvPr>
        </p:nvGraphicFramePr>
        <p:xfrm>
          <a:off x="5580111" y="1628800"/>
          <a:ext cx="3515618" cy="241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30912"/>
            <a:ext cx="38036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7272" y="1782941"/>
            <a:ext cx="126185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3083569" cy="11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21229"/>
            <a:ext cx="1472480" cy="242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15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82154"/>
          </a:xfrm>
        </p:spPr>
        <p:txBody>
          <a:bodyPr>
            <a:noAutofit/>
          </a:bodyPr>
          <a:lstStyle/>
          <a:p>
            <a:r>
              <a:rPr lang="ko-KR" altLang="en-US" sz="4000" kern="0" dirty="0" smtClean="0">
                <a:latin typeface="HY울릉도M" pitchFamily="18" charset="-127"/>
                <a:ea typeface="HY울릉도M" pitchFamily="18" charset="-127"/>
              </a:rPr>
              <a:t>사람</a:t>
            </a:r>
            <a:r>
              <a:rPr lang="ko-KR" altLang="en-US" sz="2400" kern="0" dirty="0" smtClean="0">
                <a:latin typeface="HY울릉도M" pitchFamily="18" charset="-127"/>
                <a:ea typeface="HY울릉도M" pitchFamily="18" charset="-127"/>
              </a:rPr>
              <a:t>들은</a:t>
            </a:r>
            <a:r>
              <a:rPr lang="ko-KR" altLang="en-US" sz="3200" kern="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3200" kern="0" dirty="0">
                <a:latin typeface="HY울릉도M" pitchFamily="18" charset="-127"/>
                <a:ea typeface="HY울릉도M" pitchFamily="18" charset="-127"/>
              </a:rPr>
              <a:t>여가활동</a:t>
            </a:r>
            <a:r>
              <a:rPr lang="en-US" altLang="ko-KR" sz="3200" kern="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kern="0" dirty="0" smtClean="0">
                <a:latin typeface="HY울릉도M" pitchFamily="18" charset="-127"/>
                <a:ea typeface="HY울릉도M" pitchFamily="18" charset="-127"/>
              </a:rPr>
              <a:t>증가</a:t>
            </a:r>
            <a:r>
              <a:rPr lang="en-US" altLang="ko-KR" sz="2000" kern="0" dirty="0" smtClean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sz="2000" kern="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3200" kern="0" dirty="0" smtClean="0">
                <a:latin typeface="HY울릉도M" pitchFamily="18" charset="-127"/>
                <a:ea typeface="HY울릉도M" pitchFamily="18" charset="-127"/>
              </a:rPr>
              <a:t>인구구조</a:t>
            </a:r>
            <a:r>
              <a:rPr lang="ko-KR" altLang="en-US" sz="2000" kern="0" dirty="0" smtClean="0">
                <a:latin typeface="HY울릉도M" pitchFamily="18" charset="-127"/>
                <a:ea typeface="HY울릉도M" pitchFamily="18" charset="-127"/>
              </a:rPr>
              <a:t>는  </a:t>
            </a:r>
            <a:r>
              <a:rPr lang="ko-KR" altLang="en-US" sz="3200" kern="0" dirty="0" smtClean="0">
                <a:latin typeface="HY울릉도M" pitchFamily="18" charset="-127"/>
                <a:ea typeface="HY울릉도M" pitchFamily="18" charset="-127"/>
              </a:rPr>
              <a:t>고령화</a:t>
            </a:r>
            <a:r>
              <a:rPr lang="en-US" altLang="ko-KR" sz="3200" kern="0" dirty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3200" kern="0" dirty="0" smtClean="0">
                <a:latin typeface="HY울릉도M" pitchFamily="18" charset="-127"/>
                <a:ea typeface="HY울릉도M" pitchFamily="18" charset="-127"/>
              </a:rPr>
              <a:t>노동시장</a:t>
            </a:r>
            <a:r>
              <a:rPr lang="ko-KR" altLang="en-US" sz="2400" kern="0" dirty="0" smtClean="0">
                <a:latin typeface="HY울릉도M" pitchFamily="18" charset="-127"/>
                <a:ea typeface="HY울릉도M" pitchFamily="18" charset="-127"/>
              </a:rPr>
              <a:t>은</a:t>
            </a:r>
            <a:r>
              <a:rPr lang="ko-KR" altLang="en-US" sz="3200" kern="0" dirty="0" smtClean="0">
                <a:latin typeface="HY울릉도M" pitchFamily="18" charset="-127"/>
                <a:ea typeface="HY울릉도M" pitchFamily="18" charset="-127"/>
              </a:rPr>
              <a:t> 유연근무 </a:t>
            </a:r>
            <a:r>
              <a:rPr lang="ko-KR" altLang="en-US" sz="2000" kern="0" dirty="0" smtClean="0">
                <a:latin typeface="HY울릉도M" pitchFamily="18" charset="-127"/>
                <a:ea typeface="HY울릉도M" pitchFamily="18" charset="-127"/>
              </a:rPr>
              <a:t>등으로</a:t>
            </a:r>
            <a:r>
              <a:rPr lang="ko-KR" altLang="en-US" sz="3200" kern="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3600" kern="0" dirty="0" smtClean="0">
                <a:latin typeface="HY울릉도M" pitchFamily="18" charset="-127"/>
                <a:ea typeface="HY울릉도M" pitchFamily="18" charset="-127"/>
              </a:rPr>
              <a:t>교통패턴 </a:t>
            </a:r>
            <a:r>
              <a:rPr lang="ko-KR" altLang="en-US" sz="2800" kern="0" dirty="0" smtClean="0">
                <a:latin typeface="HY울릉도M" pitchFamily="18" charset="-127"/>
                <a:ea typeface="HY울릉도M" pitchFamily="18" charset="-127"/>
              </a:rPr>
              <a:t>다양화</a:t>
            </a:r>
            <a:r>
              <a:rPr lang="en-US" altLang="ko-KR" sz="3600" kern="0" dirty="0" smtClean="0">
                <a:latin typeface="HY울릉도M" pitchFamily="18" charset="-127"/>
                <a:ea typeface="HY울릉도M" pitchFamily="18" charset="-127"/>
              </a:rPr>
              <a:t>.</a:t>
            </a:r>
            <a:r>
              <a:rPr lang="ko-KR" altLang="en-US" sz="3600" kern="0" dirty="0" smtClean="0">
                <a:latin typeface="HY울릉도M" pitchFamily="18" charset="-127"/>
                <a:ea typeface="HY울릉도M" pitchFamily="18" charset="-127"/>
              </a:rPr>
              <a:t> 혼잡</a:t>
            </a:r>
            <a:r>
              <a:rPr lang="ko-KR" altLang="en-US" sz="2800" kern="0" dirty="0" smtClean="0">
                <a:latin typeface="HY울릉도M" pitchFamily="18" charset="-127"/>
                <a:ea typeface="HY울릉도M" pitchFamily="18" charset="-127"/>
              </a:rPr>
              <a:t>보다</a:t>
            </a:r>
            <a:r>
              <a:rPr lang="ko-KR" altLang="en-US" sz="3600" kern="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kern="0" dirty="0" smtClean="0">
                <a:latin typeface="HY울릉도M" pitchFamily="18" charset="-127"/>
                <a:ea typeface="HY울릉도M" pitchFamily="18" charset="-127"/>
              </a:rPr>
              <a:t>안전 </a:t>
            </a:r>
            <a:r>
              <a:rPr lang="ko-KR" altLang="en-US" sz="3600" kern="0" dirty="0" smtClean="0">
                <a:latin typeface="HY울릉도M" pitchFamily="18" charset="-127"/>
                <a:ea typeface="HY울릉도M" pitchFamily="18" charset="-127"/>
              </a:rPr>
              <a:t>욕구 증가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92080" y="2110670"/>
            <a:ext cx="3682752" cy="4525963"/>
          </a:xfrm>
        </p:spPr>
        <p:txBody>
          <a:bodyPr>
            <a:noAutofit/>
          </a:bodyPr>
          <a:lstStyle/>
          <a:p>
            <a:r>
              <a:rPr lang="ko-KR" altLang="en-US" sz="2000" kern="0" dirty="0">
                <a:latin typeface="HY울릉도M" pitchFamily="18" charset="-127"/>
                <a:ea typeface="HY울릉도M" pitchFamily="18" charset="-127"/>
              </a:rPr>
              <a:t>고령화</a:t>
            </a:r>
            <a:r>
              <a:rPr lang="en-US" altLang="ko-KR" sz="2000" kern="0" dirty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000" kern="0" dirty="0" err="1">
                <a:latin typeface="HY울릉도M" pitchFamily="18" charset="-127"/>
                <a:ea typeface="HY울릉도M" pitchFamily="18" charset="-127"/>
              </a:rPr>
              <a:t>저출산으로</a:t>
            </a:r>
            <a:r>
              <a:rPr lang="ko-KR" altLang="en-US" sz="2000" kern="0" dirty="0">
                <a:latin typeface="HY울릉도M" pitchFamily="18" charset="-127"/>
                <a:ea typeface="HY울릉도M" pitchFamily="18" charset="-127"/>
              </a:rPr>
              <a:t> 노인통행 비중 </a:t>
            </a:r>
            <a:r>
              <a:rPr lang="ko-KR" altLang="en-US" sz="2000" kern="0" dirty="0" smtClean="0">
                <a:latin typeface="HY울릉도M" pitchFamily="18" charset="-127"/>
                <a:ea typeface="HY울릉도M" pitchFamily="18" charset="-127"/>
              </a:rPr>
              <a:t>증가 </a:t>
            </a:r>
            <a:endParaRPr lang="en-US" altLang="ko-KR" sz="2000" kern="0" dirty="0" smtClean="0">
              <a:latin typeface="HY울릉도M" pitchFamily="18" charset="-127"/>
              <a:ea typeface="HY울릉도M" pitchFamily="18" charset="-127"/>
            </a:endParaRPr>
          </a:p>
          <a:p>
            <a:pPr lvl="1"/>
            <a:r>
              <a:rPr lang="ko-KR" altLang="en-US" sz="2000" b="1" i="1" spc="-150" dirty="0" smtClean="0">
                <a:latin typeface="맑은 고딕" pitchFamily="50" charset="-127"/>
                <a:ea typeface="맑은 고딕" pitchFamily="50" charset="-127"/>
              </a:rPr>
              <a:t>노인사고의 </a:t>
            </a:r>
            <a:r>
              <a:rPr lang="ko-KR" altLang="en-US" sz="2000" b="1" i="1" spc="-150" dirty="0">
                <a:latin typeface="맑은 고딕" pitchFamily="50" charset="-127"/>
                <a:ea typeface="맑은 고딕" pitchFamily="50" charset="-127"/>
              </a:rPr>
              <a:t>위험성</a:t>
            </a:r>
            <a:r>
              <a:rPr lang="en-US" altLang="ko-KR" sz="2000" b="1" i="1" spc="-15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i="1" spc="-150" dirty="0">
                <a:latin typeface="맑은 고딕" pitchFamily="50" charset="-127"/>
                <a:ea typeface="맑은 고딕" pitchFamily="50" charset="-127"/>
              </a:rPr>
              <a:t>운전자</a:t>
            </a:r>
            <a:r>
              <a:rPr lang="en-US" altLang="ko-KR" sz="2000" b="1" i="1" spc="-1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i="1" spc="-150" dirty="0">
                <a:latin typeface="맑은 고딕" pitchFamily="50" charset="-127"/>
                <a:ea typeface="맑은 고딕" pitchFamily="50" charset="-127"/>
              </a:rPr>
              <a:t>승객</a:t>
            </a:r>
            <a:r>
              <a:rPr lang="en-US" altLang="ko-KR" sz="2000" b="1" i="1" spc="-1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i="1" spc="-150" dirty="0">
                <a:latin typeface="맑은 고딕" pitchFamily="50" charset="-127"/>
                <a:ea typeface="맑은 고딕" pitchFamily="50" charset="-127"/>
              </a:rPr>
              <a:t>보행자</a:t>
            </a:r>
            <a:r>
              <a:rPr lang="en-US" altLang="ko-KR" sz="2000" b="1" i="1" spc="-15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lvl="1"/>
            <a:r>
              <a:rPr lang="ko-KR" altLang="en-US" sz="2000" b="1" i="1" dirty="0">
                <a:latin typeface="맑은 고딕" pitchFamily="50" charset="-127"/>
                <a:ea typeface="맑은 고딕" pitchFamily="50" charset="-127"/>
              </a:rPr>
              <a:t>대중교통 </a:t>
            </a:r>
            <a:r>
              <a:rPr lang="ko-KR" altLang="en-US" sz="2000" b="1" i="1" dirty="0" smtClean="0">
                <a:latin typeface="맑은 고딕" pitchFamily="50" charset="-127"/>
                <a:ea typeface="맑은 고딕" pitchFamily="50" charset="-127"/>
              </a:rPr>
              <a:t>재정부담</a:t>
            </a:r>
            <a:endParaRPr lang="en-US" altLang="ko-KR" sz="2000" b="1" i="1" dirty="0" smtClean="0">
              <a:latin typeface="맑은 고딕" pitchFamily="50" charset="-127"/>
              <a:ea typeface="맑은 고딕" pitchFamily="50" charset="-127"/>
            </a:endParaRPr>
          </a:p>
          <a:p>
            <a:pPr marL="92075" indent="-9207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i="1" dirty="0" smtClean="0">
                <a:latin typeface="맑은 고딕" pitchFamily="50" charset="-127"/>
                <a:ea typeface="맑은 고딕" pitchFamily="50" charset="-127"/>
              </a:rPr>
              <a:t> 전시간의 </a:t>
            </a:r>
            <a:r>
              <a:rPr lang="ko-KR" altLang="en-US" sz="2000" b="1" i="1" dirty="0" err="1" smtClean="0">
                <a:latin typeface="맑은 고딕" pitchFamily="50" charset="-127"/>
                <a:ea typeface="맑은 고딕" pitchFamily="50" charset="-127"/>
              </a:rPr>
              <a:t>첨두화</a:t>
            </a:r>
            <a:r>
              <a:rPr lang="ko-KR" altLang="en-US" sz="2000" b="1" i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i="1" dirty="0" smtClean="0"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2000" b="1" i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i="1" dirty="0" err="1" smtClean="0">
                <a:latin typeface="맑은 고딕" pitchFamily="50" charset="-127"/>
                <a:ea typeface="맑은 고딕" pitchFamily="50" charset="-127"/>
              </a:rPr>
              <a:t>비첨두시</a:t>
            </a:r>
            <a:r>
              <a:rPr lang="ko-KR" altLang="en-US" sz="2000" b="1" i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i="1" dirty="0">
                <a:latin typeface="맑은 고딕" pitchFamily="50" charset="-127"/>
                <a:ea typeface="맑은 고딕" pitchFamily="50" charset="-127"/>
              </a:rPr>
              <a:t>대중교통서비스 추가공급 </a:t>
            </a:r>
            <a:r>
              <a:rPr lang="ko-KR" altLang="en-US" sz="2000" b="1" i="1" dirty="0" smtClean="0">
                <a:latin typeface="맑은 고딕" pitchFamily="50" charset="-127"/>
                <a:ea typeface="맑은 고딕" pitchFamily="50" charset="-127"/>
              </a:rPr>
              <a:t>필요</a:t>
            </a:r>
            <a:endParaRPr lang="en-US" altLang="ko-KR" sz="2000" b="1" i="1" dirty="0" smtClean="0">
              <a:latin typeface="맑은 고딕" pitchFamily="50" charset="-127"/>
              <a:ea typeface="맑은 고딕" pitchFamily="50" charset="-127"/>
            </a:endParaRPr>
          </a:p>
          <a:p>
            <a:pPr marL="92075" indent="-9207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i="1" dirty="0">
                <a:latin typeface="맑은 고딕" pitchFamily="50" charset="-127"/>
                <a:ea typeface="맑은 고딕" pitchFamily="50" charset="-127"/>
              </a:rPr>
              <a:t>주말교통혼잡 </a:t>
            </a:r>
            <a:r>
              <a:rPr lang="ko-KR" altLang="en-US" sz="2000" b="1" i="1" dirty="0" smtClean="0">
                <a:latin typeface="맑은 고딕" pitchFamily="50" charset="-127"/>
                <a:ea typeface="맑은 고딕" pitchFamily="50" charset="-127"/>
              </a:rPr>
              <a:t>가중 </a:t>
            </a:r>
            <a:r>
              <a:rPr lang="en-US" altLang="ko-KR" sz="2000" b="1" i="1" dirty="0" smtClean="0"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2000" b="1" i="1" dirty="0" smtClean="0">
                <a:latin typeface="맑은 고딕" pitchFamily="50" charset="-127"/>
                <a:ea typeface="맑은 고딕" pitchFamily="50" charset="-127"/>
              </a:rPr>
              <a:t> 시계 구간</a:t>
            </a:r>
            <a:r>
              <a:rPr lang="en-US" altLang="ko-KR" sz="2000" b="1" i="1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000" b="1" i="1" dirty="0" smtClean="0">
                <a:latin typeface="맑은 고딕" pitchFamily="50" charset="-127"/>
                <a:ea typeface="맑은 고딕" pitchFamily="50" charset="-127"/>
              </a:rPr>
              <a:t> 순환도로 </a:t>
            </a:r>
            <a:r>
              <a:rPr lang="ko-KR" altLang="en-US" sz="2000" b="1" i="1" dirty="0">
                <a:latin typeface="맑은 고딕" pitchFamily="50" charset="-127"/>
                <a:ea typeface="맑은 고딕" pitchFamily="50" charset="-127"/>
              </a:rPr>
              <a:t>혼잡</a:t>
            </a:r>
            <a:endParaRPr lang="en-US" altLang="ko-KR" sz="2000" b="1" i="1" dirty="0">
              <a:latin typeface="맑은 고딕" pitchFamily="50" charset="-127"/>
              <a:ea typeface="맑은 고딕" pitchFamily="50" charset="-127"/>
            </a:endParaRPr>
          </a:p>
          <a:p>
            <a:pPr marL="92075" indent="-92075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 b="1" i="1" dirty="0">
              <a:latin typeface="맑은 고딕" pitchFamily="50" charset="-127"/>
              <a:ea typeface="맑은 고딕" pitchFamily="50" charset="-127"/>
            </a:endParaRPr>
          </a:p>
          <a:p>
            <a:pPr lvl="1"/>
            <a:endParaRPr lang="en-US" altLang="ko-KR" sz="2000" b="1" i="1" spc="-150" dirty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000" dirty="0"/>
          </a:p>
        </p:txBody>
      </p:sp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xmlns="" val="3981582917"/>
              </p:ext>
            </p:extLst>
          </p:nvPr>
        </p:nvGraphicFramePr>
        <p:xfrm>
          <a:off x="518554" y="1484784"/>
          <a:ext cx="424847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014" y="4733145"/>
            <a:ext cx="4032448" cy="179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971600" y="6525344"/>
            <a:ext cx="3805276" cy="226591"/>
          </a:xfrm>
          <a:prstGeom prst="rect">
            <a:avLst/>
          </a:prstGeom>
        </p:spPr>
        <p:txBody>
          <a:bodyPr wrap="square" tIns="36000" bIns="36000">
            <a:spAutoFit/>
          </a:bodyPr>
          <a:lstStyle/>
          <a:p>
            <a:r>
              <a:rPr lang="ko-KR" altLang="en-US" sz="1000" dirty="0" smtClean="0">
                <a:latin typeface="HY울릉도M" pitchFamily="18" charset="-127"/>
                <a:ea typeface="HY울릉도M" pitchFamily="18" charset="-127"/>
              </a:rPr>
              <a:t>출처 </a:t>
            </a:r>
            <a:r>
              <a:rPr lang="en-US" altLang="ko-KR" sz="1000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000" dirty="0" smtClean="0">
                <a:latin typeface="HY울릉도M" pitchFamily="18" charset="-127"/>
                <a:ea typeface="HY울릉도M" pitchFamily="18" charset="-127"/>
              </a:rPr>
              <a:t>국토연구원</a:t>
            </a:r>
            <a:r>
              <a:rPr lang="en-US" altLang="ko-KR" sz="1000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1000" dirty="0" err="1" smtClean="0">
                <a:latin typeface="HY울릉도M" pitchFamily="18" charset="-127"/>
                <a:ea typeface="HY울릉도M" pitchFamily="18" charset="-127"/>
              </a:rPr>
              <a:t>국토대예측연구</a:t>
            </a:r>
            <a:r>
              <a:rPr lang="en-US" altLang="ko-KR" sz="1000" dirty="0" smtClean="0">
                <a:latin typeface="HY울릉도M" pitchFamily="18" charset="-127"/>
                <a:ea typeface="HY울릉도M" pitchFamily="18" charset="-127"/>
              </a:rPr>
              <a:t>, 2011</a:t>
            </a:r>
            <a:r>
              <a:rPr lang="ko-KR" altLang="en-US" sz="1000" spc="-120" dirty="0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endParaRPr lang="en-US" altLang="ko-KR" sz="1000" spc="-120" dirty="0" smtClean="0">
              <a:solidFill>
                <a:schemeClr val="accent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2654" y="3460538"/>
            <a:ext cx="1707808" cy="113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22" y="3460246"/>
            <a:ext cx="2146763" cy="119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9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ko-KR" altLang="en-US" sz="4000" b="1" kern="0" dirty="0" smtClean="0">
                <a:latin typeface="HY울릉도M" pitchFamily="18" charset="-127"/>
                <a:ea typeface="HY울릉도M" pitchFamily="18" charset="-127"/>
              </a:rPr>
              <a:t>경제</a:t>
            </a:r>
            <a:r>
              <a:rPr lang="ko-KR" altLang="en-US" sz="2400" kern="0" dirty="0" smtClean="0">
                <a:latin typeface="HY울릉도M" pitchFamily="18" charset="-127"/>
                <a:ea typeface="HY울릉도M" pitchFamily="18" charset="-127"/>
              </a:rPr>
              <a:t>위기 극복 위한 새로운 </a:t>
            </a:r>
            <a:r>
              <a:rPr lang="ko-KR" altLang="en-US" sz="3200" kern="0" dirty="0" smtClean="0">
                <a:latin typeface="HY울릉도M" pitchFamily="18" charset="-127"/>
                <a:ea typeface="HY울릉도M" pitchFamily="18" charset="-127"/>
              </a:rPr>
              <a:t>패러다임</a:t>
            </a:r>
            <a:r>
              <a:rPr lang="ko-KR" altLang="en-US" sz="2400" kern="0" dirty="0" smtClean="0">
                <a:latin typeface="HY울릉도M" pitchFamily="18" charset="-127"/>
                <a:ea typeface="HY울릉도M" pitchFamily="18" charset="-127"/>
              </a:rPr>
              <a:t>과 </a:t>
            </a:r>
            <a:r>
              <a:rPr lang="ko-KR" altLang="en-US" sz="3200" kern="0" dirty="0" smtClean="0">
                <a:latin typeface="HY울릉도M" pitchFamily="18" charset="-127"/>
                <a:ea typeface="HY울릉도M" pitchFamily="18" charset="-127"/>
              </a:rPr>
              <a:t>기술</a:t>
            </a:r>
            <a:r>
              <a:rPr lang="ko-KR" altLang="en-US" sz="2400" kern="0" dirty="0" smtClean="0">
                <a:latin typeface="HY울릉도M" pitchFamily="18" charset="-127"/>
                <a:ea typeface="HY울릉도M" pitchFamily="18" charset="-127"/>
              </a:rPr>
              <a:t>   </a:t>
            </a:r>
            <a:r>
              <a:rPr lang="en-US" altLang="ko-KR" sz="2400" kern="0" dirty="0" smtClean="0">
                <a:latin typeface="HY울릉도M" pitchFamily="18" charset="-127"/>
                <a:ea typeface="HY울릉도M" pitchFamily="18" charset="-127"/>
              </a:rPr>
              <a:t/>
            </a:r>
            <a:br>
              <a:rPr lang="en-US" altLang="ko-KR" sz="2400" kern="0" dirty="0" smtClean="0">
                <a:latin typeface="HY울릉도M" pitchFamily="18" charset="-127"/>
                <a:ea typeface="HY울릉도M" pitchFamily="18" charset="-127"/>
              </a:rPr>
            </a:br>
            <a:r>
              <a:rPr lang="en-US" altLang="ko-KR" sz="2400" kern="0" dirty="0" smtClean="0">
                <a:latin typeface="HY울릉도M" pitchFamily="18" charset="-127"/>
                <a:ea typeface="HY울릉도M" pitchFamily="18" charset="-127"/>
              </a:rPr>
              <a:t>:</a:t>
            </a:r>
            <a:r>
              <a:rPr lang="ko-KR" altLang="en-US" sz="2400" kern="0" dirty="0" smtClean="0">
                <a:latin typeface="HY울릉도M" pitchFamily="18" charset="-127"/>
                <a:ea typeface="HY울릉도M" pitchFamily="18" charset="-127"/>
              </a:rPr>
              <a:t> 새로운 </a:t>
            </a:r>
            <a:r>
              <a:rPr lang="en-US" altLang="ko-KR" sz="2400" kern="0" dirty="0" smtClean="0">
                <a:latin typeface="HY울릉도M" pitchFamily="18" charset="-127"/>
                <a:ea typeface="HY울릉도M" pitchFamily="18" charset="-127"/>
              </a:rPr>
              <a:t>‘</a:t>
            </a:r>
            <a:r>
              <a:rPr lang="ko-KR" altLang="en-US" sz="2400" kern="0" dirty="0" smtClean="0">
                <a:latin typeface="HY울릉도M" pitchFamily="18" charset="-127"/>
                <a:ea typeface="HY울릉도M" pitchFamily="18" charset="-127"/>
              </a:rPr>
              <a:t>개인교통수단</a:t>
            </a:r>
            <a:r>
              <a:rPr lang="en-US" altLang="ko-KR" sz="2400" kern="0" dirty="0" smtClean="0">
                <a:latin typeface="HY울릉도M" pitchFamily="18" charset="-127"/>
                <a:ea typeface="HY울릉도M" pitchFamily="18" charset="-127"/>
              </a:rPr>
              <a:t>＂</a:t>
            </a:r>
            <a:r>
              <a:rPr lang="en-US" altLang="ko-KR" sz="3200" kern="0" dirty="0" smtClean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sz="3200" kern="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3600" b="1" dirty="0">
                <a:latin typeface="맑은 고딕" pitchFamily="50" charset="-127"/>
                <a:ea typeface="맑은 고딕" pitchFamily="50" charset="-127"/>
              </a:rPr>
              <a:t>대중교통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이용증가</a:t>
            </a:r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 한계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700808"/>
            <a:ext cx="3528392" cy="3960440"/>
          </a:xfrm>
        </p:spPr>
        <p:txBody>
          <a:bodyPr>
            <a:noAutofit/>
          </a:bodyPr>
          <a:lstStyle/>
          <a:p>
            <a:r>
              <a:rPr lang="ko-KR" altLang="en-US" sz="2000" dirty="0" smtClean="0"/>
              <a:t>자본주의 </a:t>
            </a:r>
            <a:r>
              <a:rPr lang="en-US" altLang="ko-KR" sz="2000" dirty="0" smtClean="0"/>
              <a:t>3.0</a:t>
            </a:r>
            <a:r>
              <a:rPr lang="ko-KR" altLang="en-US" sz="2000" dirty="0" smtClean="0"/>
              <a:t> 시대 해결책 </a:t>
            </a:r>
            <a:r>
              <a:rPr lang="en-US" altLang="ko-KR" sz="2000" dirty="0" smtClean="0"/>
              <a:t>=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교통수단 </a:t>
            </a:r>
            <a:r>
              <a:rPr lang="ko-KR" altLang="en-US" sz="2000" dirty="0" smtClean="0"/>
              <a:t>혁명으로 </a:t>
            </a:r>
            <a:r>
              <a:rPr lang="ko-KR" altLang="en-US" sz="2000" dirty="0" err="1" smtClean="0"/>
              <a:t>펀다멘탈이</a:t>
            </a:r>
            <a:r>
              <a:rPr lang="ko-KR" altLang="en-US" sz="2000" dirty="0" smtClean="0"/>
              <a:t> 바뀌고 있다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r>
              <a:rPr lang="ko-KR" altLang="en-US" sz="2000" dirty="0" smtClean="0"/>
              <a:t>세계 정부는 새로운 성장동력 투자처 모색</a:t>
            </a:r>
            <a:r>
              <a:rPr lang="en-US" altLang="ko-KR" sz="2000" dirty="0" smtClean="0"/>
              <a:t>...</a:t>
            </a:r>
          </a:p>
          <a:p>
            <a:pPr lvl="1"/>
            <a:r>
              <a:rPr lang="en-US" altLang="ko-KR" sz="1600" dirty="0" smtClean="0"/>
              <a:t>NMT(</a:t>
            </a:r>
            <a:r>
              <a:rPr lang="ko-KR" altLang="en-US" sz="1600" dirty="0" smtClean="0"/>
              <a:t>자전거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와 </a:t>
            </a:r>
            <a:r>
              <a:rPr lang="ko-KR" altLang="en-US" sz="1600" dirty="0" err="1" smtClean="0"/>
              <a:t>전기차</a:t>
            </a:r>
            <a:r>
              <a:rPr lang="ko-KR" altLang="en-US" sz="1600" dirty="0" smtClean="0"/>
              <a:t>  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성공의 관건</a:t>
            </a:r>
            <a:r>
              <a:rPr lang="ko-KR" altLang="en-US" sz="1600" dirty="0"/>
              <a:t>은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CM(Critical Mass).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CM</a:t>
            </a:r>
            <a:r>
              <a:rPr lang="ko-KR" altLang="en-US" sz="1600" dirty="0" smtClean="0"/>
              <a:t>까지 투자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베를린 교통국장</a:t>
            </a:r>
            <a:r>
              <a:rPr lang="en-US" altLang="ko-KR" sz="1600" dirty="0" smtClean="0"/>
              <a:t>(2013))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en-US" altLang="ko-KR" sz="2000" kern="0" dirty="0" smtClean="0"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2000" kern="0" dirty="0">
                <a:latin typeface="HY울릉도M" pitchFamily="18" charset="-127"/>
                <a:ea typeface="HY울릉도M" pitchFamily="18" charset="-127"/>
              </a:rPr>
              <a:t>인 가구 증가로 </a:t>
            </a:r>
            <a:r>
              <a:rPr lang="en-US" altLang="ko-KR" sz="2000" kern="0" dirty="0" smtClean="0">
                <a:latin typeface="HY울릉도M" pitchFamily="18" charset="-127"/>
                <a:ea typeface="HY울릉도M" pitchFamily="18" charset="-127"/>
              </a:rPr>
              <a:t>‘</a:t>
            </a:r>
            <a:r>
              <a:rPr lang="ko-KR" altLang="en-US" sz="2000" kern="0" dirty="0" smtClean="0">
                <a:latin typeface="HY울릉도M" pitchFamily="18" charset="-127"/>
                <a:ea typeface="HY울릉도M" pitchFamily="18" charset="-127"/>
              </a:rPr>
              <a:t>개인교통수단</a:t>
            </a:r>
            <a:r>
              <a:rPr lang="en-US" altLang="ko-KR" sz="2000" kern="0" dirty="0" smtClean="0">
                <a:latin typeface="HY울릉도M" pitchFamily="18" charset="-127"/>
                <a:ea typeface="HY울릉도M" pitchFamily="18" charset="-127"/>
              </a:rPr>
              <a:t>’</a:t>
            </a:r>
            <a:r>
              <a:rPr lang="ko-KR" altLang="en-US" sz="2000" kern="0" dirty="0" smtClean="0">
                <a:latin typeface="HY울릉도M" pitchFamily="18" charset="-127"/>
                <a:ea typeface="HY울릉도M" pitchFamily="18" charset="-127"/>
              </a:rPr>
              <a:t>보유대수 증가</a:t>
            </a:r>
            <a:endParaRPr lang="en-US" altLang="ko-KR" sz="2000" kern="0" dirty="0" smtClean="0">
              <a:latin typeface="HY울릉도M" pitchFamily="18" charset="-127"/>
              <a:ea typeface="HY울릉도M" pitchFamily="18" charset="-127"/>
            </a:endParaRPr>
          </a:p>
          <a:p>
            <a:pPr lvl="1"/>
            <a:r>
              <a:rPr lang="ko-KR" altLang="en-US" sz="1800" b="1" i="1" dirty="0" smtClean="0">
                <a:latin typeface="맑은 고딕" pitchFamily="50" charset="-127"/>
                <a:ea typeface="맑은 고딕" pitchFamily="50" charset="-127"/>
              </a:rPr>
              <a:t>교통혼잡은 관리되고</a:t>
            </a:r>
            <a:r>
              <a:rPr lang="en-US" altLang="ko-KR" sz="1800" b="1" i="1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800" b="1" i="1" dirty="0" smtClean="0">
                <a:latin typeface="맑은 고딕" pitchFamily="50" charset="-127"/>
                <a:ea typeface="맑은 고딕" pitchFamily="50" charset="-127"/>
              </a:rPr>
              <a:t> 환경오염은 해결되어도</a:t>
            </a:r>
            <a:endParaRPr lang="en-US" altLang="ko-KR" sz="1800" b="1" i="1" dirty="0" smtClean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ko-KR" altLang="en-US" sz="1800" b="1" i="1" dirty="0" smtClean="0">
                <a:latin typeface="맑은 고딕" pitchFamily="50" charset="-127"/>
                <a:ea typeface="맑은 고딕" pitchFamily="50" charset="-127"/>
              </a:rPr>
              <a:t>거주지 </a:t>
            </a:r>
            <a:r>
              <a:rPr lang="ko-KR" altLang="en-US" sz="1800" b="1" i="1" dirty="0" err="1" smtClean="0">
                <a:latin typeface="맑은 고딕" pitchFamily="50" charset="-127"/>
                <a:ea typeface="맑은 고딕" pitchFamily="50" charset="-127"/>
              </a:rPr>
              <a:t>주차난은</a:t>
            </a:r>
            <a:r>
              <a:rPr lang="ko-KR" altLang="en-US" sz="1800" b="1" i="1" dirty="0" smtClean="0">
                <a:latin typeface="맑은 고딕" pitchFamily="50" charset="-127"/>
                <a:ea typeface="맑은 고딕" pitchFamily="50" charset="-127"/>
              </a:rPr>
              <a:t> 심화될 것</a:t>
            </a:r>
            <a:r>
              <a:rPr lang="ko-KR" altLang="en-US" sz="1800" b="1" i="1" dirty="0">
                <a:latin typeface="맑은 고딕" pitchFamily="50" charset="-127"/>
                <a:ea typeface="맑은 고딕" pitchFamily="50" charset="-127"/>
              </a:rPr>
              <a:t>임</a:t>
            </a:r>
            <a:endParaRPr lang="ko-KR" altLang="en-US" sz="1800" strike="sngStrike" kern="0" dirty="0">
              <a:latin typeface="HY울릉도M" pitchFamily="18" charset="-127"/>
              <a:ea typeface="HY울릉도M" pitchFamily="18" charset="-127"/>
            </a:endParaRPr>
          </a:p>
          <a:p>
            <a:endParaRPr lang="ko-KR" altLang="en-US" sz="20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1177" y="1556792"/>
            <a:ext cx="4949883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4310702" y="4077072"/>
            <a:ext cx="4824536" cy="226591"/>
          </a:xfrm>
          <a:prstGeom prst="rect">
            <a:avLst/>
          </a:prstGeom>
        </p:spPr>
        <p:txBody>
          <a:bodyPr wrap="square" tIns="36000" bIns="36000">
            <a:spAutoFit/>
          </a:bodyPr>
          <a:lstStyle/>
          <a:p>
            <a:r>
              <a:rPr lang="ko-KR" altLang="en-US" sz="1000" dirty="0" smtClean="0">
                <a:latin typeface="HY울릉도M" pitchFamily="18" charset="-127"/>
                <a:ea typeface="HY울릉도M" pitchFamily="18" charset="-127"/>
              </a:rPr>
              <a:t>출처 </a:t>
            </a:r>
            <a:r>
              <a:rPr lang="en-US" altLang="ko-KR" sz="1000" dirty="0" smtClean="0">
                <a:latin typeface="HY울릉도M" pitchFamily="18" charset="-127"/>
                <a:ea typeface="HY울릉도M" pitchFamily="18" charset="-127"/>
              </a:rPr>
              <a:t>:</a:t>
            </a:r>
            <a:r>
              <a:rPr lang="ko-KR" altLang="en-US" sz="1000" spc="-120" dirty="0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000" spc="-120" dirty="0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2010. 12. 7.</a:t>
            </a:r>
            <a:r>
              <a:rPr lang="ko-KR" altLang="en-US" sz="1000" spc="-120" dirty="0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  </a:t>
            </a:r>
            <a:r>
              <a:rPr lang="ko-KR" altLang="en-US" sz="1000" spc="-120" dirty="0" err="1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국토해양부</a:t>
            </a:r>
            <a:r>
              <a:rPr lang="ko-KR" altLang="en-US" sz="1000" spc="-120" dirty="0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 보도자료</a:t>
            </a:r>
            <a:r>
              <a:rPr lang="en-US" altLang="ko-KR" sz="1000" spc="-120" dirty="0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1000" spc="-120" dirty="0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세계 </a:t>
            </a:r>
            <a:r>
              <a:rPr lang="en-US" altLang="ko-KR" sz="1000" spc="-120" dirty="0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4</a:t>
            </a:r>
            <a:r>
              <a:rPr lang="ko-KR" altLang="en-US" sz="1000" spc="-120" dirty="0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강 도약을 위한 </a:t>
            </a:r>
            <a:r>
              <a:rPr lang="ko-KR" altLang="en-US" sz="1000" spc="-120" dirty="0" err="1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그린카</a:t>
            </a:r>
            <a:r>
              <a:rPr lang="ko-KR" altLang="en-US" sz="1000" spc="-120" dirty="0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 산업 발전전략 및 과제</a:t>
            </a:r>
            <a:endParaRPr lang="en-US" altLang="ko-KR" sz="1000" spc="-120" dirty="0" smtClean="0">
              <a:solidFill>
                <a:schemeClr val="accent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4362" y="1556793"/>
            <a:ext cx="1512168" cy="113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xmlns="" val="2481112148"/>
              </p:ext>
            </p:extLst>
          </p:nvPr>
        </p:nvGraphicFramePr>
        <p:xfrm>
          <a:off x="4404262" y="4365104"/>
          <a:ext cx="424847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직사각형 8"/>
          <p:cNvSpPr/>
          <p:nvPr/>
        </p:nvSpPr>
        <p:spPr>
          <a:xfrm>
            <a:off x="4288998" y="6525344"/>
            <a:ext cx="3805276" cy="195814"/>
          </a:xfrm>
          <a:prstGeom prst="rect">
            <a:avLst/>
          </a:prstGeom>
        </p:spPr>
        <p:txBody>
          <a:bodyPr wrap="square" tIns="36000" bIns="36000">
            <a:spAutoFit/>
          </a:bodyPr>
          <a:lstStyle/>
          <a:p>
            <a:r>
              <a:rPr lang="ko-KR" altLang="en-US" sz="800" dirty="0" smtClean="0">
                <a:latin typeface="HY울릉도M" pitchFamily="18" charset="-127"/>
                <a:ea typeface="HY울릉도M" pitchFamily="18" charset="-127"/>
              </a:rPr>
              <a:t>출처 </a:t>
            </a:r>
            <a:r>
              <a:rPr lang="en-US" altLang="ko-KR" sz="800" dirty="0" smtClean="0">
                <a:latin typeface="HY울릉도M" pitchFamily="18" charset="-127"/>
                <a:ea typeface="HY울릉도M" pitchFamily="18" charset="-127"/>
              </a:rPr>
              <a:t>:</a:t>
            </a:r>
            <a:r>
              <a:rPr lang="ko-KR" altLang="en-US" sz="800" spc="-120" dirty="0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 수도권 교통본부</a:t>
            </a:r>
            <a:r>
              <a:rPr lang="en-US" altLang="ko-KR" sz="800" spc="-120" dirty="0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800" spc="-120" dirty="0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여객 </a:t>
            </a:r>
            <a:r>
              <a:rPr lang="ko-KR" altLang="en-US" sz="800" spc="-120" dirty="0" err="1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기종점</a:t>
            </a:r>
            <a:r>
              <a:rPr lang="ko-KR" altLang="en-US" sz="800" spc="-120" dirty="0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 통행량</a:t>
            </a:r>
            <a:r>
              <a:rPr lang="en-US" altLang="ko-KR" sz="800" spc="-120" dirty="0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(O/D) </a:t>
            </a:r>
            <a:r>
              <a:rPr lang="ko-KR" altLang="en-US" sz="800" spc="-120" dirty="0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전수화 및 장래수요예측</a:t>
            </a:r>
            <a:r>
              <a:rPr lang="en-US" altLang="ko-KR" sz="800" spc="-120" dirty="0" smtClean="0">
                <a:solidFill>
                  <a:schemeClr val="accent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xmlns="" val="28231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5699" y="188640"/>
            <a:ext cx="8636781" cy="1426170"/>
          </a:xfrm>
        </p:spPr>
        <p:txBody>
          <a:bodyPr>
            <a:normAutofit fontScale="90000"/>
          </a:bodyPr>
          <a:lstStyle/>
          <a:p>
            <a:r>
              <a:rPr lang="ko-KR" altLang="en-US" sz="5300" b="1" dirty="0" smtClean="0"/>
              <a:t>환경 문제는 </a:t>
            </a:r>
            <a:r>
              <a:rPr lang="ko-KR" altLang="en-US" b="1" dirty="0" smtClean="0"/>
              <a:t>도시 경제에 악영향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>:</a:t>
            </a:r>
            <a:r>
              <a:rPr lang="ko-KR" altLang="en-US" sz="3600" dirty="0" smtClean="0"/>
              <a:t> 에너지 및 </a:t>
            </a:r>
            <a:r>
              <a:rPr lang="ko-KR" altLang="en-US" sz="5400" dirty="0" smtClean="0"/>
              <a:t>재정 위기</a:t>
            </a:r>
            <a:endParaRPr lang="ko-KR" altLang="en-US" sz="5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24128" y="1700808"/>
            <a:ext cx="3168352" cy="4824536"/>
          </a:xfrm>
        </p:spPr>
        <p:txBody>
          <a:bodyPr>
            <a:normAutofit fontScale="70000" lnSpcReduction="20000"/>
          </a:bodyPr>
          <a:lstStyle/>
          <a:p>
            <a:pPr marL="92075" indent="-9207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800" b="1" i="1" dirty="0" smtClean="0">
                <a:latin typeface="맑은 고딕" pitchFamily="50" charset="-127"/>
                <a:ea typeface="맑은 고딕" pitchFamily="50" charset="-127"/>
              </a:rPr>
              <a:t>미세먼지의 습격</a:t>
            </a:r>
            <a:r>
              <a:rPr lang="en-US" altLang="ko-KR" sz="2800" b="1" i="1" dirty="0" smtClean="0">
                <a:latin typeface="맑은 고딕" pitchFamily="50" charset="-127"/>
                <a:ea typeface="맑은 고딕" pitchFamily="50" charset="-127"/>
              </a:rPr>
              <a:t>….</a:t>
            </a:r>
          </a:p>
          <a:p>
            <a:pPr marL="492125" lvl="1" indent="-9207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900" dirty="0" smtClean="0"/>
              <a:t>도심지역</a:t>
            </a:r>
            <a:r>
              <a:rPr lang="en-US" altLang="ko-KR" sz="1900" dirty="0" smtClean="0"/>
              <a:t>:</a:t>
            </a:r>
            <a:r>
              <a:rPr lang="ko-KR" altLang="en-US" sz="1900" dirty="0" smtClean="0"/>
              <a:t> </a:t>
            </a:r>
            <a:r>
              <a:rPr lang="ko-KR" altLang="en-US" sz="1900" dirty="0"/>
              <a:t>자동차 </a:t>
            </a:r>
            <a:r>
              <a:rPr lang="ko-KR" altLang="en-US" sz="1900" dirty="0" smtClean="0"/>
              <a:t>배출가스</a:t>
            </a:r>
            <a:endParaRPr lang="en-US" altLang="ko-KR" sz="1900" dirty="0" smtClean="0"/>
          </a:p>
          <a:p>
            <a:pPr marL="492125" lvl="1" indent="-9207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900" dirty="0" smtClean="0"/>
              <a:t>경제활동 저하 </a:t>
            </a:r>
            <a:r>
              <a:rPr lang="ko-KR" altLang="en-US" sz="3200" b="1" i="1" dirty="0" smtClean="0"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sz="3200" b="1" i="1" dirty="0" smtClean="0">
              <a:latin typeface="맑은 고딕" pitchFamily="50" charset="-127"/>
              <a:ea typeface="맑은 고딕" pitchFamily="50" charset="-127"/>
            </a:endParaRPr>
          </a:p>
          <a:p>
            <a:pPr marL="92075" indent="-9207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800" b="1" i="1" dirty="0" smtClean="0">
                <a:latin typeface="맑은 고딕" pitchFamily="50" charset="-127"/>
                <a:ea typeface="맑은 고딕" pitchFamily="50" charset="-127"/>
              </a:rPr>
              <a:t>온실가스 감축 </a:t>
            </a:r>
            <a:endParaRPr lang="en-US" altLang="ko-KR" sz="2800" b="1" i="1" dirty="0" smtClean="0">
              <a:latin typeface="맑은 고딕" pitchFamily="50" charset="-127"/>
              <a:ea typeface="맑은 고딕" pitchFamily="50" charset="-127"/>
            </a:endParaRPr>
          </a:p>
          <a:p>
            <a:pPr marL="549275" lvl="3" indent="-92075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en-US" altLang="ko-KR" sz="1800" spc="-7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2020</a:t>
            </a:r>
            <a:r>
              <a:rPr kumimoji="1" lang="ko-KR" altLang="en-US" sz="1800" spc="-7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년까지 </a:t>
            </a:r>
            <a:r>
              <a:rPr kumimoji="1" lang="en-US" altLang="ko-KR" sz="1800" spc="-7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BAU </a:t>
            </a:r>
            <a:r>
              <a:rPr kumimoji="1" lang="ko-KR" altLang="en-US" sz="1800" spc="-7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대비 온실가스 배출량 </a:t>
            </a:r>
            <a:r>
              <a:rPr kumimoji="1" lang="en-US" altLang="ko-KR" sz="1800" spc="-7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34.3% </a:t>
            </a:r>
            <a:r>
              <a:rPr kumimoji="1" lang="ko-KR" altLang="en-US" sz="1600" spc="-7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감축</a:t>
            </a:r>
            <a:r>
              <a:rPr kumimoji="1" lang="en-US" altLang="ko-KR" sz="1600" spc="-7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(</a:t>
            </a:r>
            <a:r>
              <a:rPr kumimoji="1" lang="ko-KR" altLang="en-US" sz="1300" spc="-7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제 </a:t>
            </a:r>
            <a:r>
              <a:rPr kumimoji="1" lang="en-US" altLang="ko-KR" sz="1300" spc="-7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1</a:t>
            </a:r>
            <a:r>
              <a:rPr kumimoji="1" lang="ko-KR" altLang="en-US" sz="1300" spc="-7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차 지속가능 교통물류발전 기본계획”</a:t>
            </a:r>
            <a:r>
              <a:rPr kumimoji="1" lang="en-US" altLang="ko-KR" sz="1300" spc="-7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, </a:t>
            </a:r>
            <a:r>
              <a:rPr kumimoji="1" lang="ko-KR" altLang="en-US" sz="1300" spc="-70" dirty="0" err="1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국토해양부</a:t>
            </a:r>
            <a:r>
              <a:rPr kumimoji="1" lang="en-US" altLang="ko-KR" sz="1300" spc="-7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, 2011)</a:t>
            </a:r>
          </a:p>
          <a:p>
            <a:pPr marL="92075" indent="-9207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800" b="1" i="1" dirty="0" smtClean="0">
                <a:latin typeface="맑은 고딕" pitchFamily="50" charset="-127"/>
                <a:ea typeface="맑은 고딕" pitchFamily="50" charset="-127"/>
              </a:rPr>
              <a:t>고유가 </a:t>
            </a:r>
            <a:endParaRPr lang="en-US" altLang="ko-KR" sz="2800" b="1" i="1" dirty="0" smtClean="0">
              <a:latin typeface="맑은 고딕" pitchFamily="50" charset="-127"/>
              <a:ea typeface="맑은 고딕" pitchFamily="50" charset="-127"/>
            </a:endParaRPr>
          </a:p>
          <a:p>
            <a:pPr marL="400050" lvl="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ko-KR" altLang="en-US" sz="2800" b="1" i="1" dirty="0" smtClean="0">
                <a:latin typeface="맑은 고딕" pitchFamily="50" charset="-127"/>
                <a:ea typeface="맑은 고딕" pitchFamily="50" charset="-127"/>
              </a:rPr>
              <a:t>대중교통요금인상 </a:t>
            </a:r>
            <a:r>
              <a:rPr lang="ko-KR" altLang="en-US" sz="2800" b="1" i="1" dirty="0">
                <a:latin typeface="맑은 고딕" pitchFamily="50" charset="-127"/>
                <a:ea typeface="맑은 고딕" pitchFamily="50" charset="-127"/>
              </a:rPr>
              <a:t>요인</a:t>
            </a:r>
            <a:r>
              <a:rPr lang="en-US" altLang="ko-KR" sz="2800" b="1" i="1" dirty="0">
                <a:latin typeface="맑은 고딕" pitchFamily="50" charset="-127"/>
                <a:ea typeface="맑은 고딕" pitchFamily="50" charset="-127"/>
              </a:rPr>
              <a:t> (</a:t>
            </a:r>
            <a:r>
              <a:rPr lang="ko-KR" altLang="en-US" sz="2800" b="1" i="1" dirty="0">
                <a:latin typeface="맑은 고딕" pitchFamily="50" charset="-127"/>
                <a:ea typeface="맑은 고딕" pitchFamily="50" charset="-127"/>
              </a:rPr>
              <a:t>공공재정 부담</a:t>
            </a:r>
            <a:r>
              <a:rPr lang="en-US" altLang="ko-KR" sz="2800" b="1" i="1" dirty="0" smtClean="0">
                <a:latin typeface="맑은 고딕" pitchFamily="50" charset="-127"/>
                <a:ea typeface="맑은 고딕" pitchFamily="50" charset="-127"/>
              </a:rPr>
              <a:t>) </a:t>
            </a:r>
          </a:p>
          <a:p>
            <a:pPr marL="92075" indent="-9207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b="1" i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600" b="1" i="1" dirty="0" smtClean="0">
                <a:latin typeface="맑은 고딕" pitchFamily="50" charset="-127"/>
                <a:ea typeface="맑은 고딕" pitchFamily="50" charset="-127"/>
              </a:rPr>
              <a:t>대규모 </a:t>
            </a:r>
            <a:r>
              <a:rPr lang="ko-KR" altLang="en-US" sz="2600" b="1" i="1" dirty="0">
                <a:latin typeface="맑은 고딕" pitchFamily="50" charset="-127"/>
                <a:ea typeface="맑은 고딕" pitchFamily="50" charset="-127"/>
              </a:rPr>
              <a:t>인프라 공급 </a:t>
            </a:r>
            <a:r>
              <a:rPr lang="ko-KR" altLang="en-US" sz="2600" b="1" i="1" dirty="0" smtClean="0">
                <a:latin typeface="맑은 고딕" pitchFamily="50" charset="-127"/>
                <a:ea typeface="맑은 고딕" pitchFamily="50" charset="-127"/>
              </a:rPr>
              <a:t>제한</a:t>
            </a:r>
            <a:endParaRPr lang="en-US" altLang="ko-KR" sz="2600" b="1" i="1" dirty="0" smtClean="0">
              <a:latin typeface="맑은 고딕" pitchFamily="50" charset="-127"/>
              <a:ea typeface="맑은 고딕" pitchFamily="50" charset="-127"/>
            </a:endParaRPr>
          </a:p>
          <a:p>
            <a:pPr marL="492125" lvl="1" indent="-92075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i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i="1" dirty="0">
                <a:latin typeface="맑은 고딕" pitchFamily="50" charset="-127"/>
                <a:ea typeface="맑은 고딕" pitchFamily="50" charset="-127"/>
              </a:rPr>
              <a:t>대중교통 운영 보조금 </a:t>
            </a:r>
            <a:r>
              <a:rPr lang="ko-KR" altLang="en-US" sz="1600" b="1" i="1" dirty="0" smtClean="0">
                <a:latin typeface="맑은 고딕" pitchFamily="50" charset="-127"/>
                <a:ea typeface="맑은 고딕" pitchFamily="50" charset="-127"/>
              </a:rPr>
              <a:t>축소</a:t>
            </a:r>
            <a:endParaRPr lang="en-US" altLang="ko-KR" sz="1600" b="1" i="1" dirty="0" smtClean="0">
              <a:latin typeface="맑은 고딕" pitchFamily="50" charset="-127"/>
              <a:ea typeface="맑은 고딕" pitchFamily="50" charset="-127"/>
            </a:endParaRPr>
          </a:p>
          <a:p>
            <a:pPr marL="492125" lvl="1" indent="-9207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i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i="1" dirty="0">
                <a:latin typeface="맑은 고딕" pitchFamily="50" charset="-127"/>
                <a:ea typeface="맑은 고딕" pitchFamily="50" charset="-127"/>
              </a:rPr>
              <a:t>요금인상 가능성 </a:t>
            </a:r>
            <a:r>
              <a:rPr lang="ko-KR" altLang="en-US" sz="1600" b="1" i="1" dirty="0" smtClean="0">
                <a:latin typeface="맑은 고딕" pitchFamily="50" charset="-127"/>
                <a:ea typeface="맑은 고딕" pitchFamily="50" charset="-127"/>
              </a:rPr>
              <a:t>증대</a:t>
            </a:r>
            <a:endParaRPr lang="ko-KR" alt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852" y="3037314"/>
            <a:ext cx="5041220" cy="197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076" y="4950562"/>
            <a:ext cx="4830772" cy="171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49741"/>
            <a:ext cx="1819113" cy="12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49740"/>
            <a:ext cx="2278013" cy="128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56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1648</Words>
  <Application>Microsoft Office PowerPoint</Application>
  <PresentationFormat>화면 슬라이드 쇼(4:3)</PresentationFormat>
  <Paragraphs>228</Paragraphs>
  <Slides>22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서울시 교통정책의  개선방향</vt:lpstr>
      <vt:lpstr>발표 순서</vt:lpstr>
      <vt:lpstr>I. 서론 </vt:lpstr>
      <vt:lpstr>II. 서울시 교통정책 현황과 전망</vt:lpstr>
      <vt:lpstr>서울 교통 환경과 정책이 가고 있는 방향 </vt:lpstr>
      <vt:lpstr>도시는 확산되고 통행은 집중되는데 공공 교통 인프라는 부족</vt:lpstr>
      <vt:lpstr>사람들은 여가활동 증가, 인구구조는  고령화, 노동시장은 유연근무 등으로 교통패턴 다양화. 혼잡보다 안전 욕구 증가</vt:lpstr>
      <vt:lpstr>경제위기 극복 위한 새로운 패러다임과 기술    : 새로운 ‘개인교통수단＂, 대중교통 이용증가 한계</vt:lpstr>
      <vt:lpstr>환경 문제는 도시 경제에 악영향 : 에너지 및 재정 위기</vt:lpstr>
      <vt:lpstr>III. 교통정책 개선 방향 </vt:lpstr>
      <vt:lpstr>서울의 교통정책 개발방향 ?</vt:lpstr>
      <vt:lpstr>Mobility Management Center:  교통 이용자들을 먼저 생각하라</vt:lpstr>
      <vt:lpstr>나홀로 차량 억제하는 교통관리 </vt:lpstr>
      <vt:lpstr>보행과 자전거에 친근한 도시공간</vt:lpstr>
      <vt:lpstr>친절한 Para-Transit </vt:lpstr>
      <vt:lpstr>개인승용차보다 편리한 대중교통</vt:lpstr>
      <vt:lpstr>레저수요, 생활수요와 대중교통 연계하기</vt:lpstr>
      <vt:lpstr>지리경제적인 대중교통체계 환경과 교통을 한꺼번에</vt:lpstr>
      <vt:lpstr>IV.  추진 체계  1.  시민들의 자발적 참여 유도  </vt:lpstr>
      <vt:lpstr>2. 정책 제안과  ‘실행’의 분리</vt:lpstr>
      <vt:lpstr>3. 시민감사 제도</vt:lpstr>
      <vt:lpstr>마치는 말 : 30년 앞을 바라보고  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백남철</dc:creator>
  <cp:lastModifiedBy>hhj</cp:lastModifiedBy>
  <cp:revision>102</cp:revision>
  <dcterms:created xsi:type="dcterms:W3CDTF">2014-03-22T08:04:05Z</dcterms:created>
  <dcterms:modified xsi:type="dcterms:W3CDTF">2014-03-24T14:57:05Z</dcterms:modified>
</cp:coreProperties>
</file>